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8229600" cx="14630400"/>
  <p:notesSz cx="8229600" cy="14630400"/>
  <p:embeddedFontLst>
    <p:embeddedFont>
      <p:font typeface="Nunito SemiBold"/>
      <p:regular r:id="rId16"/>
      <p:bold r:id="rId17"/>
      <p:italic r:id="rId18"/>
      <p:boldItalic r:id="rId19"/>
    </p:embeddedFont>
    <p:embeddedFont>
      <p:font typeface="PT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4" roundtripDataSignature="AMtx7mi0AismnDlTSkEl1JvvMnz93KLXk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-regular.fntdata"/><Relationship Id="rId11" Type="http://schemas.openxmlformats.org/officeDocument/2006/relationships/slide" Target="slides/slide7.xml"/><Relationship Id="rId22" Type="http://schemas.openxmlformats.org/officeDocument/2006/relationships/font" Target="fonts/PTSans-italic.fntdata"/><Relationship Id="rId10" Type="http://schemas.openxmlformats.org/officeDocument/2006/relationships/slide" Target="slides/slide6.xml"/><Relationship Id="rId21" Type="http://schemas.openxmlformats.org/officeDocument/2006/relationships/font" Target="fonts/PTSans-bold.fntdata"/><Relationship Id="rId13" Type="http://schemas.openxmlformats.org/officeDocument/2006/relationships/slide" Target="slides/slide9.xml"/><Relationship Id="rId24" Type="http://customschemas.google.com/relationships/presentationmetadata" Target="metadata"/><Relationship Id="rId12" Type="http://schemas.openxmlformats.org/officeDocument/2006/relationships/slide" Target="slides/slide8.xml"/><Relationship Id="rId23" Type="http://schemas.openxmlformats.org/officeDocument/2006/relationships/font" Target="fonts/PTSans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NunitoSemiBold-bold.fntdata"/><Relationship Id="rId16" Type="http://schemas.openxmlformats.org/officeDocument/2006/relationships/font" Target="fonts/NunitoSemiBold-regular.fntdata"/><Relationship Id="rId5" Type="http://schemas.openxmlformats.org/officeDocument/2006/relationships/slide" Target="slides/slide1.xml"/><Relationship Id="rId19" Type="http://schemas.openxmlformats.org/officeDocument/2006/relationships/font" Target="fonts/NunitoSemiBold-boldItalic.fntdata"/><Relationship Id="rId6" Type="http://schemas.openxmlformats.org/officeDocument/2006/relationships/slide" Target="slides/slide2.xml"/><Relationship Id="rId18" Type="http://schemas.openxmlformats.org/officeDocument/2006/relationships/font" Target="fonts/NunitoSemiBold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1" name="Google Shape;281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bg>
      <p:bgPr>
        <a:solidFill>
          <a:srgbClr val="000000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7" name="Google Shape;47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2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1 master">
  <p:cSld name="Slide 11 master">
    <p:bg>
      <p:bgPr>
        <a:solidFill>
          <a:srgbClr val="000000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1" name="Google Shape;51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2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3" name="Google Shape;53;p2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bg>
      <p:bgPr>
        <a:solidFill>
          <a:srgbClr val="000000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bg>
      <p:bgPr>
        <a:solidFill>
          <a:srgbClr val="000000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bg>
      <p:bgPr>
        <a:solidFill>
          <a:srgbClr val="000000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bg>
      <p:bgPr>
        <a:solidFill>
          <a:srgbClr val="000000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bg>
      <p:bgPr>
        <a:solidFill>
          <a:srgbClr val="000000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bg>
      <p:bgPr>
        <a:solidFill>
          <a:srgbClr val="000000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2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bg>
      <p:bgPr>
        <a:solidFill>
          <a:srgbClr val="000000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490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2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8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21.png"/><Relationship Id="rId5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Relationship Id="rId4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0" name="Google Shape;6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"/>
          <p:cNvSpPr/>
          <p:nvPr/>
        </p:nvSpPr>
        <p:spPr>
          <a:xfrm>
            <a:off x="837724" y="3113842"/>
            <a:ext cx="2957036" cy="3696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300"/>
              <a:buFont typeface="Nunito SemiBold"/>
              <a:buNone/>
            </a:pPr>
            <a:r>
              <a:rPr b="1" i="0" lang="en-US" sz="23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VoCabulary</a:t>
            </a:r>
            <a:endParaRPr b="0" i="0" sz="2300" u="none" cap="none" strike="noStrike"/>
          </a:p>
        </p:txBody>
      </p:sp>
      <p:sp>
        <p:nvSpPr>
          <p:cNvPr id="62" name="Google Shape;62;p1"/>
          <p:cNvSpPr/>
          <p:nvPr/>
        </p:nvSpPr>
        <p:spPr>
          <a:xfrm>
            <a:off x="837724" y="3692962"/>
            <a:ext cx="6542842" cy="6159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74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3850"/>
              <a:buFont typeface="Nunito SemiBold"/>
              <a:buNone/>
            </a:pPr>
            <a:r>
              <a:rPr b="1" i="0" lang="en-US" sz="38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고객 상담 이력 자동 분석 서비스</a:t>
            </a:r>
            <a:endParaRPr b="0" i="0" sz="3850" u="none" cap="none" strike="noStrike"/>
          </a:p>
        </p:txBody>
      </p:sp>
      <p:sp>
        <p:nvSpPr>
          <p:cNvPr id="63" name="Google Shape;63;p1"/>
          <p:cNvSpPr/>
          <p:nvPr/>
        </p:nvSpPr>
        <p:spPr>
          <a:xfrm>
            <a:off x="837724" y="4622959"/>
            <a:ext cx="3942636" cy="4926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193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3100"/>
              <a:buFont typeface="Nunito SemiBold"/>
              <a:buNone/>
            </a:pPr>
            <a:r>
              <a:rPr b="1" i="0" lang="en-US" sz="31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성능 평가 결과서</a:t>
            </a:r>
            <a:endParaRPr b="0" i="0" sz="310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0"/>
          <p:cNvSpPr/>
          <p:nvPr/>
        </p:nvSpPr>
        <p:spPr>
          <a:xfrm>
            <a:off x="837724" y="1388269"/>
            <a:ext cx="4928354" cy="6159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74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3850"/>
              <a:buFont typeface="Nunito SemiBold"/>
              <a:buNone/>
            </a:pPr>
            <a:r>
              <a:rPr b="1" i="0" lang="en-US" sz="38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분석 및 시사점</a:t>
            </a:r>
            <a:endParaRPr b="0" i="0" sz="3850" u="none" cap="none" strike="noStrike"/>
          </a:p>
        </p:txBody>
      </p:sp>
      <p:sp>
        <p:nvSpPr>
          <p:cNvPr id="264" name="Google Shape;264;p10"/>
          <p:cNvSpPr/>
          <p:nvPr/>
        </p:nvSpPr>
        <p:spPr>
          <a:xfrm>
            <a:off x="1073348" y="2423041"/>
            <a:ext cx="22860" cy="3847624"/>
          </a:xfrm>
          <a:prstGeom prst="roundRect">
            <a:avLst>
              <a:gd fmla="val 1374400" name="adj"/>
            </a:avLst>
          </a:prstGeom>
          <a:solidFill>
            <a:srgbClr val="000000">
              <a:alpha val="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0"/>
          <p:cNvSpPr/>
          <p:nvPr/>
        </p:nvSpPr>
        <p:spPr>
          <a:xfrm>
            <a:off x="1286113" y="2647236"/>
            <a:ext cx="628293" cy="22860"/>
          </a:xfrm>
          <a:prstGeom prst="roundRect">
            <a:avLst>
              <a:gd fmla="val 1374400" name="adj"/>
            </a:avLst>
          </a:prstGeom>
          <a:solidFill>
            <a:srgbClr val="2D4D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0"/>
          <p:cNvSpPr/>
          <p:nvPr/>
        </p:nvSpPr>
        <p:spPr>
          <a:xfrm>
            <a:off x="837724" y="2423041"/>
            <a:ext cx="471249" cy="471249"/>
          </a:xfrm>
          <a:prstGeom prst="roundRect">
            <a:avLst>
              <a:gd fmla="val 66671" name="adj"/>
            </a:avLst>
          </a:prstGeom>
          <a:solidFill>
            <a:srgbClr val="F3F3FF"/>
          </a:solidFill>
          <a:ln cap="flat" cmpd="sng" w="22850">
            <a:solidFill>
              <a:srgbClr val="2D4D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0"/>
          <p:cNvSpPr/>
          <p:nvPr/>
        </p:nvSpPr>
        <p:spPr>
          <a:xfrm>
            <a:off x="925532" y="2473881"/>
            <a:ext cx="295632" cy="3695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300"/>
              <a:buFont typeface="Nunito SemiBold"/>
              <a:buNone/>
            </a:pPr>
            <a:r>
              <a:rPr b="1" i="0" lang="en-US" sz="23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1</a:t>
            </a:r>
            <a:endParaRPr b="0" i="0" sz="2300" u="none" cap="none" strike="noStrike"/>
          </a:p>
        </p:txBody>
      </p:sp>
      <p:sp>
        <p:nvSpPr>
          <p:cNvPr id="268" name="Google Shape;268;p10"/>
          <p:cNvSpPr/>
          <p:nvPr/>
        </p:nvSpPr>
        <p:spPr>
          <a:xfrm>
            <a:off x="2120622" y="2491026"/>
            <a:ext cx="11672054" cy="6700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정확성 감정 분석 모델(ELECTRA)은 실제 상담 데이터를 기반으로 F1 Score 1.00을 기록하며, 불만/불만 아님 분류에서 높은 신뢰도와 분류 안정성을 입증하였다.</a:t>
            </a:r>
            <a:endParaRPr b="0" i="0" sz="1600" u="none" cap="none" strike="noStrike"/>
          </a:p>
        </p:txBody>
      </p:sp>
      <p:sp>
        <p:nvSpPr>
          <p:cNvPr id="269" name="Google Shape;269;p10"/>
          <p:cNvSpPr/>
          <p:nvPr/>
        </p:nvSpPr>
        <p:spPr>
          <a:xfrm>
            <a:off x="2120622" y="3286720"/>
            <a:ext cx="11672054" cy="6700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키워드 추출 또한 정답 키워드와의 평균 Top-5 일치율이 </a:t>
            </a: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78%</a:t>
            </a: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로 나타나, 주요 발화의 의미를 잘 반영하는 유효한 핵심어 추출 성능을 확인하였다.</a:t>
            </a:r>
            <a:endParaRPr b="0" i="0" sz="1600" u="none" cap="none" strike="noStrike"/>
          </a:p>
        </p:txBody>
      </p:sp>
      <p:sp>
        <p:nvSpPr>
          <p:cNvPr id="270" name="Google Shape;270;p10"/>
          <p:cNvSpPr/>
          <p:nvPr/>
        </p:nvSpPr>
        <p:spPr>
          <a:xfrm>
            <a:off x="1286113" y="4599861"/>
            <a:ext cx="628293" cy="22860"/>
          </a:xfrm>
          <a:prstGeom prst="roundRect">
            <a:avLst>
              <a:gd fmla="val 1374400" name="adj"/>
            </a:avLst>
          </a:prstGeom>
          <a:solidFill>
            <a:srgbClr val="018C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0"/>
          <p:cNvSpPr/>
          <p:nvPr/>
        </p:nvSpPr>
        <p:spPr>
          <a:xfrm>
            <a:off x="837724" y="4375666"/>
            <a:ext cx="471249" cy="471249"/>
          </a:xfrm>
          <a:prstGeom prst="roundRect">
            <a:avLst>
              <a:gd fmla="val 66671" name="adj"/>
            </a:avLst>
          </a:prstGeom>
          <a:solidFill>
            <a:srgbClr val="F3F3FF"/>
          </a:solidFill>
          <a:ln cap="flat" cmpd="sng" w="22850">
            <a:solidFill>
              <a:srgbClr val="018CE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0"/>
          <p:cNvSpPr/>
          <p:nvPr/>
        </p:nvSpPr>
        <p:spPr>
          <a:xfrm>
            <a:off x="925532" y="4426506"/>
            <a:ext cx="295632" cy="3695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300"/>
              <a:buFont typeface="Nunito SemiBold"/>
              <a:buNone/>
            </a:pPr>
            <a:r>
              <a:rPr b="1" i="0" lang="en-US" sz="23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2</a:t>
            </a:r>
            <a:endParaRPr b="0" i="0" sz="2300" u="none" cap="none" strike="noStrike"/>
          </a:p>
        </p:txBody>
      </p:sp>
      <p:sp>
        <p:nvSpPr>
          <p:cNvPr id="273" name="Google Shape;273;p10"/>
          <p:cNvSpPr/>
          <p:nvPr/>
        </p:nvSpPr>
        <p:spPr>
          <a:xfrm>
            <a:off x="2120622" y="4443651"/>
            <a:ext cx="11672054" cy="6700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처리 효율성 분석 전 과정에 비동기 기반 구조를 적용한 결과, 감정 분석 0.22초, 키워드 추출 0.48초, 전체 파이프라인 처리 1.10초로 빠른 응답이 가능한 수준의 경량화된 처리 속도를 확보하였다.</a:t>
            </a:r>
            <a:endParaRPr b="0" i="0" sz="1600" u="none" cap="none" strike="noStrike"/>
          </a:p>
        </p:txBody>
      </p:sp>
      <p:sp>
        <p:nvSpPr>
          <p:cNvPr id="274" name="Google Shape;274;p10"/>
          <p:cNvSpPr/>
          <p:nvPr/>
        </p:nvSpPr>
        <p:spPr>
          <a:xfrm>
            <a:off x="1286113" y="5756791"/>
            <a:ext cx="628293" cy="22860"/>
          </a:xfrm>
          <a:prstGeom prst="roundRect">
            <a:avLst>
              <a:gd fmla="val 1374400" name="adj"/>
            </a:avLst>
          </a:prstGeom>
          <a:solidFill>
            <a:srgbClr val="DA33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10"/>
          <p:cNvSpPr/>
          <p:nvPr/>
        </p:nvSpPr>
        <p:spPr>
          <a:xfrm>
            <a:off x="837724" y="5532596"/>
            <a:ext cx="471249" cy="471249"/>
          </a:xfrm>
          <a:prstGeom prst="roundRect">
            <a:avLst>
              <a:gd fmla="val 66671" name="adj"/>
            </a:avLst>
          </a:prstGeom>
          <a:solidFill>
            <a:srgbClr val="F3F3FF"/>
          </a:solidFill>
          <a:ln cap="flat" cmpd="sng" w="22850">
            <a:solidFill>
              <a:srgbClr val="DA33B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10"/>
          <p:cNvSpPr/>
          <p:nvPr/>
        </p:nvSpPr>
        <p:spPr>
          <a:xfrm>
            <a:off x="925532" y="5583436"/>
            <a:ext cx="295632" cy="3695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300"/>
              <a:buFont typeface="Nunito SemiBold"/>
              <a:buNone/>
            </a:pPr>
            <a:r>
              <a:rPr b="1" i="0" lang="en-US" sz="23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3</a:t>
            </a:r>
            <a:endParaRPr b="0" i="0" sz="2300" u="none" cap="none" strike="noStrike"/>
          </a:p>
        </p:txBody>
      </p:sp>
      <p:sp>
        <p:nvSpPr>
          <p:cNvPr id="277" name="Google Shape;277;p10"/>
          <p:cNvSpPr/>
          <p:nvPr/>
        </p:nvSpPr>
        <p:spPr>
          <a:xfrm>
            <a:off x="2120622" y="5600581"/>
            <a:ext cx="11672054" cy="6700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운영 안정성 및 확장성 Kafka → RDS 저장 구간에서 발생했던 메시지 누락 문제를 DLQ 기반 재처리 로직으로 개선함으로써 메시지 저장 성공률을 100%로 향상시켰고, 대용량 처리 시 성능 저하 없이 안정적인 처리가 가능함을 확인하였다.</a:t>
            </a:r>
            <a:endParaRPr b="0" i="0" sz="1600" u="none" cap="none" strike="noStrike"/>
          </a:p>
        </p:txBody>
      </p:sp>
      <p:sp>
        <p:nvSpPr>
          <p:cNvPr id="278" name="Google Shape;278;p10"/>
          <p:cNvSpPr/>
          <p:nvPr/>
        </p:nvSpPr>
        <p:spPr>
          <a:xfrm>
            <a:off x="837724" y="6506289"/>
            <a:ext cx="12954952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1"/>
          <p:cNvSpPr/>
          <p:nvPr/>
        </p:nvSpPr>
        <p:spPr>
          <a:xfrm>
            <a:off x="837724" y="1168718"/>
            <a:ext cx="4928354" cy="6159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74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3850"/>
              <a:buFont typeface="Nunito SemiBold"/>
              <a:buNone/>
            </a:pPr>
            <a:r>
              <a:rPr b="1" i="0" lang="en-US" sz="38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향후 발전 방향</a:t>
            </a:r>
            <a:endParaRPr b="0" i="0" sz="3850" u="none" cap="none" strike="noStrike"/>
          </a:p>
        </p:txBody>
      </p:sp>
      <p:pic>
        <p:nvPicPr>
          <p:cNvPr descr="preencoded.png" id="285" name="Google Shape;28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07638" y="2203490"/>
            <a:ext cx="2137529" cy="1584246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11"/>
          <p:cNvSpPr/>
          <p:nvPr/>
        </p:nvSpPr>
        <p:spPr>
          <a:xfrm>
            <a:off x="3929063" y="3017758"/>
            <a:ext cx="294442" cy="3681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300"/>
              <a:buFont typeface="Nunito SemiBold"/>
              <a:buNone/>
            </a:pPr>
            <a:r>
              <a:rPr b="1" i="0" lang="en-US" sz="23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1</a:t>
            </a:r>
            <a:endParaRPr b="0" i="0" sz="2300" u="none" cap="none" strike="noStrike"/>
          </a:p>
        </p:txBody>
      </p:sp>
      <p:sp>
        <p:nvSpPr>
          <p:cNvPr id="287" name="Google Shape;287;p11"/>
          <p:cNvSpPr/>
          <p:nvPr/>
        </p:nvSpPr>
        <p:spPr>
          <a:xfrm>
            <a:off x="5354598" y="2412921"/>
            <a:ext cx="2957036" cy="3696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300"/>
              <a:buFont typeface="Nunito SemiBold"/>
              <a:buNone/>
            </a:pPr>
            <a:r>
              <a:rPr b="1" i="0" lang="en-US" sz="23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지속적인 성능 개선</a:t>
            </a:r>
            <a:endParaRPr b="0" i="0" sz="2300" u="none" cap="none" strike="noStrike"/>
          </a:p>
        </p:txBody>
      </p:sp>
      <p:sp>
        <p:nvSpPr>
          <p:cNvPr id="288" name="Google Shape;288;p11"/>
          <p:cNvSpPr/>
          <p:nvPr/>
        </p:nvSpPr>
        <p:spPr>
          <a:xfrm>
            <a:off x="5354598" y="2908221"/>
            <a:ext cx="8228648" cy="6700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분석 모델과 데이터 파이프라인의 성능을 지속적으로 모니터링하고, 처리 정확도·속도 향상을 위한 개선 작업을 이어가야 합니다.</a:t>
            </a:r>
            <a:endParaRPr b="0" i="0" sz="1600" u="none" cap="none" strike="noStrike"/>
          </a:p>
        </p:txBody>
      </p:sp>
      <p:sp>
        <p:nvSpPr>
          <p:cNvPr id="289" name="Google Shape;289;p11"/>
          <p:cNvSpPr/>
          <p:nvPr/>
        </p:nvSpPr>
        <p:spPr>
          <a:xfrm>
            <a:off x="5197435" y="3804285"/>
            <a:ext cx="8542973" cy="11430"/>
          </a:xfrm>
          <a:prstGeom prst="roundRect">
            <a:avLst>
              <a:gd fmla="val 2748800" name="adj"/>
            </a:avLst>
          </a:prstGeom>
          <a:solidFill>
            <a:srgbClr val="2D4D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0" name="Google Shape;290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38814" y="3840004"/>
            <a:ext cx="4275058" cy="1584246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11"/>
          <p:cNvSpPr/>
          <p:nvPr/>
        </p:nvSpPr>
        <p:spPr>
          <a:xfrm>
            <a:off x="3929063" y="4448056"/>
            <a:ext cx="294442" cy="3681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300"/>
              <a:buFont typeface="Nunito SemiBold"/>
              <a:buNone/>
            </a:pPr>
            <a:r>
              <a:rPr b="1" i="0" lang="en-US" sz="23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2</a:t>
            </a:r>
            <a:endParaRPr b="0" i="0" sz="2300" u="none" cap="none" strike="noStrike"/>
          </a:p>
        </p:txBody>
      </p:sp>
      <p:sp>
        <p:nvSpPr>
          <p:cNvPr id="292" name="Google Shape;292;p11"/>
          <p:cNvSpPr/>
          <p:nvPr/>
        </p:nvSpPr>
        <p:spPr>
          <a:xfrm>
            <a:off x="6423303" y="4049435"/>
            <a:ext cx="3654028" cy="3696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300"/>
              <a:buFont typeface="Nunito SemiBold"/>
              <a:buNone/>
            </a:pPr>
            <a:r>
              <a:rPr b="1" i="0" lang="en-US" sz="23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최신 기술 적용 및 확장성 확보</a:t>
            </a:r>
            <a:endParaRPr b="0" i="0" sz="2300" u="none" cap="none" strike="noStrike"/>
          </a:p>
        </p:txBody>
      </p:sp>
      <p:sp>
        <p:nvSpPr>
          <p:cNvPr id="293" name="Google Shape;293;p11"/>
          <p:cNvSpPr/>
          <p:nvPr/>
        </p:nvSpPr>
        <p:spPr>
          <a:xfrm>
            <a:off x="6423303" y="4544735"/>
            <a:ext cx="7159943" cy="6700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LLM 기반 데이터셋 생성, 벡터DB 활용, 분산 처리 등 최신 기술 트렌드를 지속적으로 반영하여, 시스템의 유연성과 확장성을 강화해야 합니다.</a:t>
            </a:r>
            <a:endParaRPr b="0" i="0" sz="1600" u="none" cap="none" strike="noStrike"/>
          </a:p>
        </p:txBody>
      </p:sp>
      <p:sp>
        <p:nvSpPr>
          <p:cNvPr id="294" name="Google Shape;294;p11"/>
          <p:cNvSpPr/>
          <p:nvPr/>
        </p:nvSpPr>
        <p:spPr>
          <a:xfrm>
            <a:off x="6266140" y="5440799"/>
            <a:ext cx="7474268" cy="11430"/>
          </a:xfrm>
          <a:prstGeom prst="roundRect">
            <a:avLst>
              <a:gd fmla="val 2748800" name="adj"/>
            </a:avLst>
          </a:prstGeom>
          <a:solidFill>
            <a:srgbClr val="018C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5" name="Google Shape;295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70109" y="5476518"/>
            <a:ext cx="6412587" cy="1584246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11"/>
          <p:cNvSpPr/>
          <p:nvPr/>
        </p:nvSpPr>
        <p:spPr>
          <a:xfrm>
            <a:off x="3929182" y="6084570"/>
            <a:ext cx="294442" cy="3681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300"/>
              <a:buFont typeface="Nunito SemiBold"/>
              <a:buNone/>
            </a:pPr>
            <a:r>
              <a:rPr b="1" i="0" lang="en-US" sz="23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3</a:t>
            </a:r>
            <a:endParaRPr b="0" i="0" sz="2300" u="none" cap="none" strike="noStrike"/>
          </a:p>
        </p:txBody>
      </p:sp>
      <p:sp>
        <p:nvSpPr>
          <p:cNvPr id="297" name="Google Shape;297;p11"/>
          <p:cNvSpPr/>
          <p:nvPr/>
        </p:nvSpPr>
        <p:spPr>
          <a:xfrm>
            <a:off x="7492127" y="5685949"/>
            <a:ext cx="3225998" cy="3696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300"/>
              <a:buFont typeface="Nunito SemiBold"/>
              <a:buNone/>
            </a:pPr>
            <a:r>
              <a:rPr b="1" i="0" lang="en-US" sz="23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데이터 신뢰성과 보안 강화</a:t>
            </a:r>
            <a:endParaRPr b="0" i="0" sz="2300" u="none" cap="none" strike="noStrike"/>
          </a:p>
        </p:txBody>
      </p:sp>
      <p:sp>
        <p:nvSpPr>
          <p:cNvPr id="298" name="Google Shape;298;p11"/>
          <p:cNvSpPr/>
          <p:nvPr/>
        </p:nvSpPr>
        <p:spPr>
          <a:xfrm>
            <a:off x="7492127" y="6181249"/>
            <a:ext cx="6091118" cy="6700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데이터 저장 및 전송 구간에서의 암호화 적용, 접근 제어 정책 설정 등을 통해 개인정보 유출, 비정상 접근 등 보안 리스크를 최소화해야 합니다.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9" name="Google Shape;6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2"/>
          <p:cNvSpPr/>
          <p:nvPr/>
        </p:nvSpPr>
        <p:spPr>
          <a:xfrm>
            <a:off x="6324124" y="1665684"/>
            <a:ext cx="4928354" cy="6159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74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3850"/>
              <a:buFont typeface="Nunito SemiBold"/>
              <a:buNone/>
            </a:pPr>
            <a:r>
              <a:rPr b="1" i="0" lang="en-US" sz="38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배경 및 목적</a:t>
            </a:r>
            <a:endParaRPr b="0" i="0" sz="3850" u="none" cap="none" strike="noStrike"/>
          </a:p>
        </p:txBody>
      </p:sp>
      <p:sp>
        <p:nvSpPr>
          <p:cNvPr id="71" name="Google Shape;71;p2"/>
          <p:cNvSpPr/>
          <p:nvPr/>
        </p:nvSpPr>
        <p:spPr>
          <a:xfrm>
            <a:off x="6324124" y="2595682"/>
            <a:ext cx="7468553" cy="13401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고객 상담 데이터 분석에서는 정확한 감정 분류, 의미 있는 키워드 추출, 예측 결과의 안정적 저장이 핵심 요소입니다.실제 운영 환경에서 이를 효율적이고 신뢰성 있게 구현하기 위해, 본 프로젝트에서 다음과 같은 성능 평가와 개선 방안 도출을 목표로 하였습니다.</a:t>
            </a:r>
            <a:endParaRPr b="0" i="0" sz="1600" u="none" cap="none" strike="noStrike"/>
          </a:p>
        </p:txBody>
      </p:sp>
      <p:sp>
        <p:nvSpPr>
          <p:cNvPr id="72" name="Google Shape;72;p2"/>
          <p:cNvSpPr/>
          <p:nvPr/>
        </p:nvSpPr>
        <p:spPr>
          <a:xfrm>
            <a:off x="6324124" y="4171474"/>
            <a:ext cx="7468553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Char char="•"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각 요소에 대해 정량적(지표 기반)·정성적(운영 시나리오 기반) 평가를 수행</a:t>
            </a:r>
            <a:endParaRPr b="0" i="0" sz="1600" u="none" cap="none" strike="noStrike"/>
          </a:p>
        </p:txBody>
      </p:sp>
      <p:sp>
        <p:nvSpPr>
          <p:cNvPr id="73" name="Google Shape;73;p2"/>
          <p:cNvSpPr/>
          <p:nvPr/>
        </p:nvSpPr>
        <p:spPr>
          <a:xfrm>
            <a:off x="6324124" y="4579739"/>
            <a:ext cx="7468553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Char char="•"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F1 Score, 처리 시간, 저장 누락률 등 실제 데이터로 측정 가능한 지표 중심 분석</a:t>
            </a:r>
            <a:endParaRPr b="0" i="0" sz="1600" u="none" cap="none" strike="noStrike"/>
          </a:p>
        </p:txBody>
      </p:sp>
      <p:sp>
        <p:nvSpPr>
          <p:cNvPr id="74" name="Google Shape;74;p2"/>
          <p:cNvSpPr/>
          <p:nvPr/>
        </p:nvSpPr>
        <p:spPr>
          <a:xfrm>
            <a:off x="6324124" y="4988004"/>
            <a:ext cx="7468553" cy="6700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Char char="•"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분석 결과를 바탕으로 시스템의 병목 구간을 파악하고, 비동기 처리, DLQ 구조 도입, 키워드 정제 로직 개선 등의 최적화 방안 도출</a:t>
            </a:r>
            <a:endParaRPr b="0" i="0" sz="1600" u="none" cap="none" strike="noStrike"/>
          </a:p>
        </p:txBody>
      </p:sp>
      <p:sp>
        <p:nvSpPr>
          <p:cNvPr id="75" name="Google Shape;75;p2"/>
          <p:cNvSpPr/>
          <p:nvPr/>
        </p:nvSpPr>
        <p:spPr>
          <a:xfrm>
            <a:off x="6324124" y="5893713"/>
            <a:ext cx="7468553" cy="6700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이를 통해 지속 가능한 텍스트 분석 및 데이터 처리 시스템 구축에 기여하는 것을 궁극적 목적으로 합니다.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1" name="Google Shape;8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3"/>
          <p:cNvSpPr/>
          <p:nvPr/>
        </p:nvSpPr>
        <p:spPr>
          <a:xfrm>
            <a:off x="837724" y="1163717"/>
            <a:ext cx="4928354" cy="6159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74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3850"/>
              <a:buFont typeface="Nunito SemiBold"/>
              <a:buNone/>
            </a:pPr>
            <a:r>
              <a:rPr b="1" i="0" lang="en-US" sz="38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평가 대상 선정</a:t>
            </a:r>
            <a:endParaRPr b="0" i="0" sz="3850" u="none" cap="none" strike="noStrike"/>
          </a:p>
        </p:txBody>
      </p:sp>
      <p:pic>
        <p:nvPicPr>
          <p:cNvPr descr="preencoded.png" id="83" name="Google Shape;83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7724" y="2093714"/>
            <a:ext cx="523637" cy="523637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3"/>
          <p:cNvSpPr/>
          <p:nvPr/>
        </p:nvSpPr>
        <p:spPr>
          <a:xfrm>
            <a:off x="837724" y="2879169"/>
            <a:ext cx="2464118" cy="3080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900"/>
              <a:buFont typeface="Nunito SemiBold"/>
              <a:buNone/>
            </a:pPr>
            <a:r>
              <a:rPr b="1" i="0" lang="en-US" sz="19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감정 분석 모델 성능</a:t>
            </a:r>
            <a:endParaRPr b="0" i="0" sz="1900" u="none" cap="none" strike="noStrike"/>
          </a:p>
        </p:txBody>
      </p:sp>
      <p:sp>
        <p:nvSpPr>
          <p:cNvPr id="85" name="Google Shape;85;p3"/>
          <p:cNvSpPr/>
          <p:nvPr/>
        </p:nvSpPr>
        <p:spPr>
          <a:xfrm>
            <a:off x="837724" y="3312795"/>
            <a:ext cx="3603308" cy="10051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상담 텍스트에서 부정 감정 분류의 정확도, 재현율, 처리 속도를 기준으로 ELECTRA 기반 모델 성능을 평가합니다.</a:t>
            </a:r>
            <a:endParaRPr b="0" i="0" sz="1600" u="none" cap="none" strike="noStrike"/>
          </a:p>
        </p:txBody>
      </p:sp>
      <p:pic>
        <p:nvPicPr>
          <p:cNvPr descr="preencoded.png" id="86" name="Google Shape;86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702850" y="2093714"/>
            <a:ext cx="523637" cy="523637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3"/>
          <p:cNvSpPr/>
          <p:nvPr/>
        </p:nvSpPr>
        <p:spPr>
          <a:xfrm>
            <a:off x="4702850" y="2879169"/>
            <a:ext cx="2760107" cy="3080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900"/>
              <a:buFont typeface="Nunito SemiBold"/>
              <a:buNone/>
            </a:pPr>
            <a:r>
              <a:rPr b="1" i="0" lang="en-US" sz="19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키워드 추출 및 필터링 로직</a:t>
            </a:r>
            <a:endParaRPr b="0" i="0" sz="1900" u="none" cap="none" strike="noStrike"/>
          </a:p>
        </p:txBody>
      </p:sp>
      <p:sp>
        <p:nvSpPr>
          <p:cNvPr id="88" name="Google Shape;88;p3"/>
          <p:cNvSpPr/>
          <p:nvPr/>
        </p:nvSpPr>
        <p:spPr>
          <a:xfrm>
            <a:off x="4702850" y="3312795"/>
            <a:ext cx="3603427" cy="10051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KeyBERT와 유사도 기반 필터링을 통해 키워드의 정확성, 다양성, 중복 제거 효과를 중심으로 평가합니다.</a:t>
            </a:r>
            <a:endParaRPr b="0" i="0" sz="1600" u="none" cap="none" strike="noStrike"/>
          </a:p>
        </p:txBody>
      </p:sp>
      <p:pic>
        <p:nvPicPr>
          <p:cNvPr descr="preencoded.png" id="89" name="Google Shape;89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37724" y="4841558"/>
            <a:ext cx="523637" cy="523637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3"/>
          <p:cNvSpPr/>
          <p:nvPr/>
        </p:nvSpPr>
        <p:spPr>
          <a:xfrm>
            <a:off x="837724" y="5627013"/>
            <a:ext cx="2464118" cy="3080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900"/>
              <a:buFont typeface="Nunito SemiBold"/>
              <a:buNone/>
            </a:pPr>
            <a:r>
              <a:rPr b="1" i="0" lang="en-US" sz="19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운영 파이프라인 안정성</a:t>
            </a:r>
            <a:endParaRPr b="0" i="0" sz="1900" u="none" cap="none" strike="noStrike"/>
          </a:p>
        </p:txBody>
      </p:sp>
      <p:sp>
        <p:nvSpPr>
          <p:cNvPr id="91" name="Google Shape;91;p3"/>
          <p:cNvSpPr/>
          <p:nvPr/>
        </p:nvSpPr>
        <p:spPr>
          <a:xfrm>
            <a:off x="837724" y="6060638"/>
            <a:ext cx="3603308" cy="10051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Kafka부터 RDS 저장까지의 처리 지연, 데이터 손실, 확장성 등 실시간 운영 안정성을 검토합니다.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"/>
          <p:cNvSpPr/>
          <p:nvPr/>
        </p:nvSpPr>
        <p:spPr>
          <a:xfrm>
            <a:off x="837724" y="1235154"/>
            <a:ext cx="4928354" cy="6159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74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3850"/>
              <a:buFont typeface="Nunito SemiBold"/>
              <a:buNone/>
            </a:pPr>
            <a:r>
              <a:rPr b="1" i="0" lang="en-US" sz="38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평가 항목 선정</a:t>
            </a:r>
            <a:endParaRPr b="0" i="0" sz="3850" u="none" cap="none" strike="noStrike"/>
          </a:p>
        </p:txBody>
      </p:sp>
      <p:sp>
        <p:nvSpPr>
          <p:cNvPr id="98" name="Google Shape;98;p4"/>
          <p:cNvSpPr/>
          <p:nvPr/>
        </p:nvSpPr>
        <p:spPr>
          <a:xfrm>
            <a:off x="837724" y="2269927"/>
            <a:ext cx="12954952" cy="4724519"/>
          </a:xfrm>
          <a:prstGeom prst="roundRect">
            <a:avLst>
              <a:gd fmla="val 6650" name="adj"/>
            </a:avLst>
          </a:prstGeom>
          <a:noFill/>
          <a:ln cap="flat" cmpd="sng" w="95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"/>
          <p:cNvSpPr/>
          <p:nvPr/>
        </p:nvSpPr>
        <p:spPr>
          <a:xfrm>
            <a:off x="845344" y="2277547"/>
            <a:ext cx="12939713" cy="601504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4"/>
          <p:cNvSpPr/>
          <p:nvPr/>
        </p:nvSpPr>
        <p:spPr>
          <a:xfrm>
            <a:off x="1054894" y="2410778"/>
            <a:ext cx="1500068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평가 항목</a:t>
            </a:r>
            <a:endParaRPr b="0" i="0" sz="1600" u="none" cap="none" strike="noStrike"/>
          </a:p>
        </p:txBody>
      </p:sp>
      <p:sp>
        <p:nvSpPr>
          <p:cNvPr id="101" name="Google Shape;101;p4"/>
          <p:cNvSpPr/>
          <p:nvPr/>
        </p:nvSpPr>
        <p:spPr>
          <a:xfrm>
            <a:off x="2981444" y="2410778"/>
            <a:ext cx="5081945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설명</a:t>
            </a:r>
            <a:endParaRPr b="0" i="0" sz="1600" u="none" cap="none" strike="noStrike"/>
          </a:p>
        </p:txBody>
      </p:sp>
      <p:sp>
        <p:nvSpPr>
          <p:cNvPr id="102" name="Google Shape;102;p4"/>
          <p:cNvSpPr/>
          <p:nvPr/>
        </p:nvSpPr>
        <p:spPr>
          <a:xfrm>
            <a:off x="8489871" y="2410778"/>
            <a:ext cx="5085755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적용 예시 (지표 &amp; 측정 방식)</a:t>
            </a:r>
            <a:endParaRPr b="0" i="0" sz="1600" u="none" cap="none" strike="noStrike"/>
          </a:p>
        </p:txBody>
      </p:sp>
      <p:sp>
        <p:nvSpPr>
          <p:cNvPr id="103" name="Google Shape;103;p4"/>
          <p:cNvSpPr/>
          <p:nvPr/>
        </p:nvSpPr>
        <p:spPr>
          <a:xfrm>
            <a:off x="845344" y="2879050"/>
            <a:ext cx="12939713" cy="1062157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"/>
          <p:cNvSpPr/>
          <p:nvPr/>
        </p:nvSpPr>
        <p:spPr>
          <a:xfrm>
            <a:off x="1054894" y="3012281"/>
            <a:ext cx="1500068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1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정확성</a:t>
            </a:r>
            <a:endParaRPr b="0" i="0" sz="1600" u="none" cap="none" strike="noStrike"/>
          </a:p>
        </p:txBody>
      </p:sp>
      <p:sp>
        <p:nvSpPr>
          <p:cNvPr id="105" name="Google Shape;105;p4"/>
          <p:cNvSpPr/>
          <p:nvPr/>
        </p:nvSpPr>
        <p:spPr>
          <a:xfrm>
            <a:off x="2981444" y="3012281"/>
            <a:ext cx="5081945" cy="6700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예측 결과가 실제와 얼마나 일치하는지, 분석 신뢰도를 수치화함</a:t>
            </a:r>
            <a:endParaRPr b="0" i="0" sz="1600" u="none" cap="none" strike="noStrike"/>
          </a:p>
        </p:txBody>
      </p:sp>
      <p:sp>
        <p:nvSpPr>
          <p:cNvPr id="106" name="Google Shape;106;p4"/>
          <p:cNvSpPr/>
          <p:nvPr/>
        </p:nvSpPr>
        <p:spPr>
          <a:xfrm>
            <a:off x="8489871" y="3012281"/>
            <a:ext cx="5085755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- 감정 분석: F1 Score, Precision, Recall 등</a:t>
            </a:r>
            <a:endParaRPr b="0" i="0" sz="1600" u="none" cap="none" strike="noStrike"/>
          </a:p>
        </p:txBody>
      </p:sp>
      <p:sp>
        <p:nvSpPr>
          <p:cNvPr id="107" name="Google Shape;107;p4"/>
          <p:cNvSpPr/>
          <p:nvPr/>
        </p:nvSpPr>
        <p:spPr>
          <a:xfrm>
            <a:off x="8489871" y="3472934"/>
            <a:ext cx="5085755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- 키워드: 의미 중심 정답 키워드 일치율 (Cosine Similarity)</a:t>
            </a:r>
            <a:endParaRPr b="0" i="0" sz="1600" u="none" cap="none" strike="noStrike"/>
          </a:p>
        </p:txBody>
      </p:sp>
      <p:sp>
        <p:nvSpPr>
          <p:cNvPr id="108" name="Google Shape;108;p4"/>
          <p:cNvSpPr/>
          <p:nvPr/>
        </p:nvSpPr>
        <p:spPr>
          <a:xfrm>
            <a:off x="845344" y="3941207"/>
            <a:ext cx="12939713" cy="1522809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"/>
          <p:cNvSpPr/>
          <p:nvPr/>
        </p:nvSpPr>
        <p:spPr>
          <a:xfrm>
            <a:off x="1054894" y="4074438"/>
            <a:ext cx="1500068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1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처리 효율성</a:t>
            </a:r>
            <a:endParaRPr b="0" i="0" sz="1600" u="none" cap="none" strike="noStrike"/>
          </a:p>
        </p:txBody>
      </p:sp>
      <p:sp>
        <p:nvSpPr>
          <p:cNvPr id="110" name="Google Shape;110;p4"/>
          <p:cNvSpPr/>
          <p:nvPr/>
        </p:nvSpPr>
        <p:spPr>
          <a:xfrm>
            <a:off x="2981444" y="4074438"/>
            <a:ext cx="5081945" cy="6700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시스템이 얼마나 빠르고 자원 소모 없이 작동하는지를 평가함</a:t>
            </a:r>
            <a:endParaRPr b="0" i="0" sz="1600" u="none" cap="none" strike="noStrike"/>
          </a:p>
        </p:txBody>
      </p:sp>
      <p:sp>
        <p:nvSpPr>
          <p:cNvPr id="111" name="Google Shape;111;p4"/>
          <p:cNvSpPr/>
          <p:nvPr/>
        </p:nvSpPr>
        <p:spPr>
          <a:xfrm>
            <a:off x="8489871" y="4074438"/>
            <a:ext cx="5085755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- 감정/키워드 분석 실행 시간 평균 </a:t>
            </a:r>
            <a:endParaRPr b="0" i="0" sz="1600" u="none" cap="none" strike="noStrike"/>
          </a:p>
        </p:txBody>
      </p:sp>
      <p:sp>
        <p:nvSpPr>
          <p:cNvPr id="112" name="Google Shape;112;p4"/>
          <p:cNvSpPr/>
          <p:nvPr/>
        </p:nvSpPr>
        <p:spPr>
          <a:xfrm>
            <a:off x="8489871" y="4535091"/>
            <a:ext cx="5085755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- 동기/비동기 실행 시간 차이 분석</a:t>
            </a:r>
            <a:endParaRPr b="0" i="0" sz="1600" u="none" cap="none" strike="noStrike"/>
          </a:p>
        </p:txBody>
      </p:sp>
      <p:sp>
        <p:nvSpPr>
          <p:cNvPr id="113" name="Google Shape;113;p4"/>
          <p:cNvSpPr/>
          <p:nvPr/>
        </p:nvSpPr>
        <p:spPr>
          <a:xfrm>
            <a:off x="8489871" y="4995743"/>
            <a:ext cx="5085755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- 전체 분석 처리 시간 평균 (초)</a:t>
            </a:r>
            <a:endParaRPr b="0" i="0" sz="1600" u="none" cap="none" strike="noStrike"/>
          </a:p>
        </p:txBody>
      </p:sp>
      <p:sp>
        <p:nvSpPr>
          <p:cNvPr id="114" name="Google Shape;114;p4"/>
          <p:cNvSpPr/>
          <p:nvPr/>
        </p:nvSpPr>
        <p:spPr>
          <a:xfrm>
            <a:off x="845344" y="5464016"/>
            <a:ext cx="12939713" cy="1522809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4"/>
          <p:cNvSpPr/>
          <p:nvPr/>
        </p:nvSpPr>
        <p:spPr>
          <a:xfrm>
            <a:off x="1054894" y="5597247"/>
            <a:ext cx="1500068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1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안정성 및 확장성</a:t>
            </a:r>
            <a:endParaRPr b="0" i="0" sz="1600" u="none" cap="none" strike="noStrike"/>
          </a:p>
        </p:txBody>
      </p:sp>
      <p:sp>
        <p:nvSpPr>
          <p:cNvPr id="116" name="Google Shape;116;p4"/>
          <p:cNvSpPr/>
          <p:nvPr/>
        </p:nvSpPr>
        <p:spPr>
          <a:xfrm>
            <a:off x="2981444" y="5597247"/>
            <a:ext cx="5081945" cy="6700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시스템이 다양한 조건(데이터량 증가, 네트워크 이슈 등)에서도 안정적으로 작동하는지 평가</a:t>
            </a:r>
            <a:endParaRPr b="0" i="0" sz="1600" u="none" cap="none" strike="noStrike"/>
          </a:p>
        </p:txBody>
      </p:sp>
      <p:sp>
        <p:nvSpPr>
          <p:cNvPr id="117" name="Google Shape;117;p4"/>
          <p:cNvSpPr/>
          <p:nvPr/>
        </p:nvSpPr>
        <p:spPr>
          <a:xfrm>
            <a:off x="8489871" y="5597247"/>
            <a:ext cx="5085755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- Kafka~RDS 저장 시 메시지 누락률 </a:t>
            </a:r>
            <a:endParaRPr b="0" i="0" sz="1600" u="none" cap="none" strike="noStrike"/>
          </a:p>
        </p:txBody>
      </p:sp>
      <p:sp>
        <p:nvSpPr>
          <p:cNvPr id="118" name="Google Shape;118;p4"/>
          <p:cNvSpPr/>
          <p:nvPr/>
        </p:nvSpPr>
        <p:spPr>
          <a:xfrm>
            <a:off x="8489871" y="6057900"/>
            <a:ext cx="5085755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- 병렬 처리 시 처리 실패율 </a:t>
            </a:r>
            <a:endParaRPr b="0" i="0" sz="1600" u="none" cap="none" strike="noStrike"/>
          </a:p>
        </p:txBody>
      </p:sp>
      <p:sp>
        <p:nvSpPr>
          <p:cNvPr id="119" name="Google Shape;119;p4"/>
          <p:cNvSpPr/>
          <p:nvPr/>
        </p:nvSpPr>
        <p:spPr>
          <a:xfrm>
            <a:off x="8489871" y="6518553"/>
            <a:ext cx="5085755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- 대용량 샘플 투입 시 처리 시간 변화 추이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/>
          <p:nvPr/>
        </p:nvSpPr>
        <p:spPr>
          <a:xfrm>
            <a:off x="837724" y="1194078"/>
            <a:ext cx="4928354" cy="6159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74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3850"/>
              <a:buFont typeface="Nunito SemiBold"/>
              <a:buNone/>
            </a:pPr>
            <a:r>
              <a:rPr b="1" i="0" lang="en-US" sz="38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평가 방법론</a:t>
            </a:r>
            <a:endParaRPr b="0" i="0" sz="3850" u="none" cap="none" strike="noStrike"/>
          </a:p>
        </p:txBody>
      </p:sp>
      <p:sp>
        <p:nvSpPr>
          <p:cNvPr id="126" name="Google Shape;126;p5"/>
          <p:cNvSpPr/>
          <p:nvPr/>
        </p:nvSpPr>
        <p:spPr>
          <a:xfrm>
            <a:off x="837724" y="2124075"/>
            <a:ext cx="12954952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 b="0" i="0" sz="1600" u="none" cap="none" strike="noStrike"/>
          </a:p>
        </p:txBody>
      </p:sp>
      <p:pic>
        <p:nvPicPr>
          <p:cNvPr descr="preencoded.png" id="127" name="Google Shape;12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7724" y="2694742"/>
            <a:ext cx="1047274" cy="125670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5"/>
          <p:cNvSpPr/>
          <p:nvPr/>
        </p:nvSpPr>
        <p:spPr>
          <a:xfrm>
            <a:off x="2094428" y="2904173"/>
            <a:ext cx="3847981" cy="3696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300"/>
              <a:buFont typeface="Nunito SemiBold"/>
              <a:buNone/>
            </a:pPr>
            <a:r>
              <a:rPr b="1" i="0" lang="en-US" sz="23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실제 운영 시나리오 기반 테스트</a:t>
            </a:r>
            <a:endParaRPr b="0" i="0" sz="2300" u="none" cap="none" strike="noStrike"/>
          </a:p>
        </p:txBody>
      </p:sp>
      <p:sp>
        <p:nvSpPr>
          <p:cNvPr id="129" name="Google Shape;129;p5"/>
          <p:cNvSpPr/>
          <p:nvPr/>
        </p:nvSpPr>
        <p:spPr>
          <a:xfrm>
            <a:off x="2094428" y="3399473"/>
            <a:ext cx="11698248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감정 분석, 키워드 추출, 예측 결과 저장 등 주요 시스템 기능을 실제 상담 데이터를 기반으로 실행하고 성능을 측정합니다.</a:t>
            </a:r>
            <a:endParaRPr b="0" i="0" sz="1600" u="none" cap="none" strike="noStrike"/>
          </a:p>
        </p:txBody>
      </p:sp>
      <p:pic>
        <p:nvPicPr>
          <p:cNvPr descr="preencoded.png" id="130" name="Google Shape;130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7724" y="3951446"/>
            <a:ext cx="1047274" cy="125670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5"/>
          <p:cNvSpPr/>
          <p:nvPr/>
        </p:nvSpPr>
        <p:spPr>
          <a:xfrm>
            <a:off x="2094428" y="4160877"/>
            <a:ext cx="4461986" cy="3696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300"/>
              <a:buFont typeface="Nunito SemiBold"/>
              <a:buNone/>
            </a:pPr>
            <a:r>
              <a:rPr b="1" i="0" lang="en-US" sz="23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정량·정성 데이터로 항목별 성능 평가</a:t>
            </a:r>
            <a:endParaRPr b="0" i="0" sz="2300" u="none" cap="none" strike="noStrike"/>
          </a:p>
        </p:txBody>
      </p:sp>
      <p:sp>
        <p:nvSpPr>
          <p:cNvPr id="132" name="Google Shape;132;p5"/>
          <p:cNvSpPr/>
          <p:nvPr/>
        </p:nvSpPr>
        <p:spPr>
          <a:xfrm>
            <a:off x="2094428" y="4656177"/>
            <a:ext cx="11698248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F1 Score, 처리 속도, 키워드 정확도 등 핵심 지표를 중심으로 각 대상 요소의 정확성, 효율성, 안정성을 평가합니다.</a:t>
            </a:r>
            <a:endParaRPr b="0" i="0" sz="1600" u="none" cap="none" strike="noStrike"/>
          </a:p>
        </p:txBody>
      </p:sp>
      <p:pic>
        <p:nvPicPr>
          <p:cNvPr descr="preencoded.png" id="133" name="Google Shape;133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7724" y="5208151"/>
            <a:ext cx="1047274" cy="125670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5"/>
          <p:cNvSpPr/>
          <p:nvPr/>
        </p:nvSpPr>
        <p:spPr>
          <a:xfrm>
            <a:off x="2094428" y="5417582"/>
            <a:ext cx="4004072" cy="3696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086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2300"/>
              <a:buFont typeface="Nunito SemiBold"/>
              <a:buNone/>
            </a:pPr>
            <a:r>
              <a:rPr b="1" i="0" lang="en-US" sz="230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평가 결과 분석 및 개선 방향 도출</a:t>
            </a:r>
            <a:endParaRPr b="0" i="0" sz="2300" u="none" cap="none" strike="noStrike"/>
          </a:p>
        </p:txBody>
      </p:sp>
      <p:sp>
        <p:nvSpPr>
          <p:cNvPr id="135" name="Google Shape;135;p5"/>
          <p:cNvSpPr/>
          <p:nvPr/>
        </p:nvSpPr>
        <p:spPr>
          <a:xfrm>
            <a:off x="2094428" y="5912882"/>
            <a:ext cx="11698248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None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측정된 결과를 바탕으로 시스템의 강점과 병목 구간을 분석하고, 최적화 방안 및 개선 방향을 제시합니다.</a:t>
            </a:r>
            <a:endParaRPr b="0" i="0" sz="1600" u="none" cap="none" strike="noStrike"/>
          </a:p>
        </p:txBody>
      </p:sp>
      <p:sp>
        <p:nvSpPr>
          <p:cNvPr id="136" name="Google Shape;136;p5"/>
          <p:cNvSpPr/>
          <p:nvPr/>
        </p:nvSpPr>
        <p:spPr>
          <a:xfrm>
            <a:off x="837724" y="6700480"/>
            <a:ext cx="12954952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"/>
          <p:cNvSpPr/>
          <p:nvPr/>
        </p:nvSpPr>
        <p:spPr>
          <a:xfrm>
            <a:off x="837724" y="925235"/>
            <a:ext cx="6884313" cy="6159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74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3850"/>
              <a:buFont typeface="Nunito SemiBold"/>
              <a:buNone/>
            </a:pPr>
            <a:r>
              <a:rPr b="1" i="0" lang="en-US" sz="38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성능 평가 결과 - 감정 분석 정확성</a:t>
            </a:r>
            <a:endParaRPr b="0" i="0" sz="3850" u="none" cap="none" strike="noStrike"/>
          </a:p>
        </p:txBody>
      </p:sp>
      <p:pic>
        <p:nvPicPr>
          <p:cNvPr descr="preencoded.png" id="143" name="Google Shape;14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7724" y="2090857"/>
            <a:ext cx="6221968" cy="3590568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6"/>
          <p:cNvSpPr/>
          <p:nvPr/>
        </p:nvSpPr>
        <p:spPr>
          <a:xfrm>
            <a:off x="7578328" y="2090857"/>
            <a:ext cx="6221968" cy="3490079"/>
          </a:xfrm>
          <a:prstGeom prst="roundRect">
            <a:avLst>
              <a:gd fmla="val 9002" name="adj"/>
            </a:avLst>
          </a:prstGeom>
          <a:noFill/>
          <a:ln cap="flat" cmpd="sng" w="95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6"/>
          <p:cNvSpPr/>
          <p:nvPr/>
        </p:nvSpPr>
        <p:spPr>
          <a:xfrm>
            <a:off x="7585948" y="2098477"/>
            <a:ext cx="6206728" cy="534472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6"/>
          <p:cNvSpPr/>
          <p:nvPr/>
        </p:nvSpPr>
        <p:spPr>
          <a:xfrm>
            <a:off x="7795617" y="2231708"/>
            <a:ext cx="1394579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구분</a:t>
            </a:r>
            <a:endParaRPr b="0" i="0" sz="1300" u="none" cap="none" strike="noStrike"/>
          </a:p>
        </p:txBody>
      </p:sp>
      <p:sp>
        <p:nvSpPr>
          <p:cNvPr id="147" name="Google Shape;147;p6"/>
          <p:cNvSpPr/>
          <p:nvPr/>
        </p:nvSpPr>
        <p:spPr>
          <a:xfrm>
            <a:off x="9616678" y="2231708"/>
            <a:ext cx="676989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Precision</a:t>
            </a:r>
            <a:endParaRPr b="0" i="0" sz="1300" u="none" cap="none" strike="noStrike"/>
          </a:p>
        </p:txBody>
      </p:sp>
      <p:sp>
        <p:nvSpPr>
          <p:cNvPr id="148" name="Google Shape;148;p6"/>
          <p:cNvSpPr/>
          <p:nvPr/>
        </p:nvSpPr>
        <p:spPr>
          <a:xfrm>
            <a:off x="10720149" y="2231708"/>
            <a:ext cx="640437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Recall</a:t>
            </a:r>
            <a:endParaRPr b="0" i="0" sz="1300" u="none" cap="none" strike="noStrike"/>
          </a:p>
        </p:txBody>
      </p:sp>
      <p:sp>
        <p:nvSpPr>
          <p:cNvPr id="149" name="Google Shape;149;p6"/>
          <p:cNvSpPr/>
          <p:nvPr/>
        </p:nvSpPr>
        <p:spPr>
          <a:xfrm>
            <a:off x="11787068" y="2231708"/>
            <a:ext cx="716756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F1-score</a:t>
            </a:r>
            <a:endParaRPr b="0" i="0" sz="1300" u="none" cap="none" strike="noStrike"/>
          </a:p>
        </p:txBody>
      </p:sp>
      <p:sp>
        <p:nvSpPr>
          <p:cNvPr id="150" name="Google Shape;150;p6"/>
          <p:cNvSpPr/>
          <p:nvPr/>
        </p:nvSpPr>
        <p:spPr>
          <a:xfrm>
            <a:off x="12930307" y="2231708"/>
            <a:ext cx="652939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Support</a:t>
            </a:r>
            <a:endParaRPr b="0" i="0" sz="1300" u="none" cap="none" strike="noStrike"/>
          </a:p>
        </p:txBody>
      </p:sp>
      <p:sp>
        <p:nvSpPr>
          <p:cNvPr id="151" name="Google Shape;151;p6"/>
          <p:cNvSpPr/>
          <p:nvPr/>
        </p:nvSpPr>
        <p:spPr>
          <a:xfrm>
            <a:off x="7585948" y="2632948"/>
            <a:ext cx="6206728" cy="534472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6"/>
          <p:cNvSpPr/>
          <p:nvPr/>
        </p:nvSpPr>
        <p:spPr>
          <a:xfrm>
            <a:off x="7795617" y="2766179"/>
            <a:ext cx="1394579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1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불만 아님</a:t>
            </a:r>
            <a:endParaRPr b="0" i="0" sz="1300" u="none" cap="none" strike="noStrike"/>
          </a:p>
        </p:txBody>
      </p:sp>
      <p:sp>
        <p:nvSpPr>
          <p:cNvPr id="153" name="Google Shape;153;p6"/>
          <p:cNvSpPr/>
          <p:nvPr/>
        </p:nvSpPr>
        <p:spPr>
          <a:xfrm>
            <a:off x="9616678" y="2766179"/>
            <a:ext cx="676989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1.00</a:t>
            </a:r>
            <a:endParaRPr b="0" i="0" sz="1300" u="none" cap="none" strike="noStrike"/>
          </a:p>
        </p:txBody>
      </p:sp>
      <p:sp>
        <p:nvSpPr>
          <p:cNvPr id="154" name="Google Shape;154;p6"/>
          <p:cNvSpPr/>
          <p:nvPr/>
        </p:nvSpPr>
        <p:spPr>
          <a:xfrm>
            <a:off x="10720149" y="2766179"/>
            <a:ext cx="640437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1.00</a:t>
            </a:r>
            <a:endParaRPr b="0" i="0" sz="1300" u="none" cap="none" strike="noStrike"/>
          </a:p>
        </p:txBody>
      </p:sp>
      <p:sp>
        <p:nvSpPr>
          <p:cNvPr id="155" name="Google Shape;155;p6"/>
          <p:cNvSpPr/>
          <p:nvPr/>
        </p:nvSpPr>
        <p:spPr>
          <a:xfrm>
            <a:off x="11787068" y="2766179"/>
            <a:ext cx="716756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1.00</a:t>
            </a:r>
            <a:endParaRPr b="0" i="0" sz="1300" u="none" cap="none" strike="noStrike"/>
          </a:p>
        </p:txBody>
      </p:sp>
      <p:sp>
        <p:nvSpPr>
          <p:cNvPr id="156" name="Google Shape;156;p6"/>
          <p:cNvSpPr/>
          <p:nvPr/>
        </p:nvSpPr>
        <p:spPr>
          <a:xfrm>
            <a:off x="12930307" y="2766179"/>
            <a:ext cx="652939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2</a:t>
            </a:r>
            <a:endParaRPr b="0" i="0" sz="1300" u="none" cap="none" strike="noStrike"/>
          </a:p>
        </p:txBody>
      </p:sp>
      <p:sp>
        <p:nvSpPr>
          <p:cNvPr id="157" name="Google Shape;157;p6"/>
          <p:cNvSpPr/>
          <p:nvPr/>
        </p:nvSpPr>
        <p:spPr>
          <a:xfrm>
            <a:off x="7585948" y="3167420"/>
            <a:ext cx="6206728" cy="534472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6"/>
          <p:cNvSpPr/>
          <p:nvPr/>
        </p:nvSpPr>
        <p:spPr>
          <a:xfrm>
            <a:off x="7795617" y="3300651"/>
            <a:ext cx="1394579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1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불만</a:t>
            </a:r>
            <a:endParaRPr b="0" i="0" sz="1300" u="none" cap="none" strike="noStrike"/>
          </a:p>
        </p:txBody>
      </p:sp>
      <p:sp>
        <p:nvSpPr>
          <p:cNvPr id="159" name="Google Shape;159;p6"/>
          <p:cNvSpPr/>
          <p:nvPr/>
        </p:nvSpPr>
        <p:spPr>
          <a:xfrm>
            <a:off x="9616678" y="3300651"/>
            <a:ext cx="676989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1.00</a:t>
            </a:r>
            <a:endParaRPr b="0" i="0" sz="1300" u="none" cap="none" strike="noStrike"/>
          </a:p>
        </p:txBody>
      </p:sp>
      <p:sp>
        <p:nvSpPr>
          <p:cNvPr id="160" name="Google Shape;160;p6"/>
          <p:cNvSpPr/>
          <p:nvPr/>
        </p:nvSpPr>
        <p:spPr>
          <a:xfrm>
            <a:off x="10720149" y="3300651"/>
            <a:ext cx="640437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1.00</a:t>
            </a:r>
            <a:endParaRPr b="0" i="0" sz="1300" u="none" cap="none" strike="noStrike"/>
          </a:p>
        </p:txBody>
      </p:sp>
      <p:sp>
        <p:nvSpPr>
          <p:cNvPr id="161" name="Google Shape;161;p6"/>
          <p:cNvSpPr/>
          <p:nvPr/>
        </p:nvSpPr>
        <p:spPr>
          <a:xfrm>
            <a:off x="11787068" y="3300651"/>
            <a:ext cx="716756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1.00</a:t>
            </a:r>
            <a:endParaRPr b="0" i="0" sz="1300" u="none" cap="none" strike="noStrike"/>
          </a:p>
        </p:txBody>
      </p:sp>
      <p:sp>
        <p:nvSpPr>
          <p:cNvPr id="162" name="Google Shape;162;p6"/>
          <p:cNvSpPr/>
          <p:nvPr/>
        </p:nvSpPr>
        <p:spPr>
          <a:xfrm>
            <a:off x="12930307" y="3300651"/>
            <a:ext cx="652939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2</a:t>
            </a:r>
            <a:endParaRPr b="0" i="0" sz="1300" u="none" cap="none" strike="noStrike"/>
          </a:p>
        </p:txBody>
      </p:sp>
      <p:sp>
        <p:nvSpPr>
          <p:cNvPr id="163" name="Google Shape;163;p6"/>
          <p:cNvSpPr/>
          <p:nvPr/>
        </p:nvSpPr>
        <p:spPr>
          <a:xfrm>
            <a:off x="7585948" y="3701891"/>
            <a:ext cx="6206728" cy="534472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6"/>
          <p:cNvSpPr/>
          <p:nvPr/>
        </p:nvSpPr>
        <p:spPr>
          <a:xfrm>
            <a:off x="7795617" y="3835122"/>
            <a:ext cx="1394579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1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정확도(Accuracy)</a:t>
            </a:r>
            <a:endParaRPr b="0" i="0" sz="1300" u="none" cap="none" strike="noStrike"/>
          </a:p>
        </p:txBody>
      </p:sp>
      <p:sp>
        <p:nvSpPr>
          <p:cNvPr id="165" name="Google Shape;165;p6"/>
          <p:cNvSpPr/>
          <p:nvPr/>
        </p:nvSpPr>
        <p:spPr>
          <a:xfrm>
            <a:off x="9616678" y="3835122"/>
            <a:ext cx="676989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</a:pPr>
            <a:r>
              <a:t/>
            </a:r>
            <a:endParaRPr b="0" i="0" sz="1300" u="none" cap="none" strike="noStrike"/>
          </a:p>
        </p:txBody>
      </p:sp>
      <p:sp>
        <p:nvSpPr>
          <p:cNvPr id="166" name="Google Shape;166;p6"/>
          <p:cNvSpPr/>
          <p:nvPr/>
        </p:nvSpPr>
        <p:spPr>
          <a:xfrm>
            <a:off x="10720149" y="3835122"/>
            <a:ext cx="640437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</a:pPr>
            <a:r>
              <a:t/>
            </a:r>
            <a:endParaRPr b="0" i="0" sz="1300" u="none" cap="none" strike="noStrike"/>
          </a:p>
        </p:txBody>
      </p:sp>
      <p:sp>
        <p:nvSpPr>
          <p:cNvPr id="167" name="Google Shape;167;p6"/>
          <p:cNvSpPr/>
          <p:nvPr/>
        </p:nvSpPr>
        <p:spPr>
          <a:xfrm>
            <a:off x="11787068" y="3835122"/>
            <a:ext cx="716756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1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1.00</a:t>
            </a:r>
            <a:endParaRPr b="0" i="0" sz="1300" u="none" cap="none" strike="noStrike"/>
          </a:p>
        </p:txBody>
      </p:sp>
      <p:sp>
        <p:nvSpPr>
          <p:cNvPr id="168" name="Google Shape;168;p6"/>
          <p:cNvSpPr/>
          <p:nvPr/>
        </p:nvSpPr>
        <p:spPr>
          <a:xfrm>
            <a:off x="12930307" y="3835122"/>
            <a:ext cx="652939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4</a:t>
            </a:r>
            <a:endParaRPr b="0" i="0" sz="1300" u="none" cap="none" strike="noStrike"/>
          </a:p>
        </p:txBody>
      </p:sp>
      <p:sp>
        <p:nvSpPr>
          <p:cNvPr id="169" name="Google Shape;169;p6"/>
          <p:cNvSpPr/>
          <p:nvPr/>
        </p:nvSpPr>
        <p:spPr>
          <a:xfrm>
            <a:off x="7585948" y="4236363"/>
            <a:ext cx="6206728" cy="534472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6"/>
          <p:cNvSpPr/>
          <p:nvPr/>
        </p:nvSpPr>
        <p:spPr>
          <a:xfrm>
            <a:off x="7795617" y="4369594"/>
            <a:ext cx="1394579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1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평균(Macro avg)</a:t>
            </a:r>
            <a:endParaRPr b="0" i="0" sz="1300" u="none" cap="none" strike="noStrike"/>
          </a:p>
        </p:txBody>
      </p:sp>
      <p:sp>
        <p:nvSpPr>
          <p:cNvPr id="171" name="Google Shape;171;p6"/>
          <p:cNvSpPr/>
          <p:nvPr/>
        </p:nvSpPr>
        <p:spPr>
          <a:xfrm>
            <a:off x="9616678" y="4369594"/>
            <a:ext cx="676989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1.00</a:t>
            </a:r>
            <a:endParaRPr b="0" i="0" sz="1300" u="none" cap="none" strike="noStrike"/>
          </a:p>
        </p:txBody>
      </p:sp>
      <p:sp>
        <p:nvSpPr>
          <p:cNvPr id="172" name="Google Shape;172;p6"/>
          <p:cNvSpPr/>
          <p:nvPr/>
        </p:nvSpPr>
        <p:spPr>
          <a:xfrm>
            <a:off x="10720149" y="4369594"/>
            <a:ext cx="640437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1.00</a:t>
            </a:r>
            <a:endParaRPr b="0" i="0" sz="1300" u="none" cap="none" strike="noStrike"/>
          </a:p>
        </p:txBody>
      </p:sp>
      <p:sp>
        <p:nvSpPr>
          <p:cNvPr id="173" name="Google Shape;173;p6"/>
          <p:cNvSpPr/>
          <p:nvPr/>
        </p:nvSpPr>
        <p:spPr>
          <a:xfrm>
            <a:off x="11787068" y="4369594"/>
            <a:ext cx="716756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1.00</a:t>
            </a:r>
            <a:endParaRPr b="0" i="0" sz="1300" u="none" cap="none" strike="noStrike"/>
          </a:p>
        </p:txBody>
      </p:sp>
      <p:sp>
        <p:nvSpPr>
          <p:cNvPr id="174" name="Google Shape;174;p6"/>
          <p:cNvSpPr/>
          <p:nvPr/>
        </p:nvSpPr>
        <p:spPr>
          <a:xfrm>
            <a:off x="12930307" y="4369594"/>
            <a:ext cx="652939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4</a:t>
            </a:r>
            <a:endParaRPr b="0" i="0" sz="1300" u="none" cap="none" strike="noStrike"/>
          </a:p>
        </p:txBody>
      </p:sp>
      <p:sp>
        <p:nvSpPr>
          <p:cNvPr id="175" name="Google Shape;175;p6"/>
          <p:cNvSpPr/>
          <p:nvPr/>
        </p:nvSpPr>
        <p:spPr>
          <a:xfrm>
            <a:off x="7585948" y="4770834"/>
            <a:ext cx="6206728" cy="802481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6"/>
          <p:cNvSpPr/>
          <p:nvPr/>
        </p:nvSpPr>
        <p:spPr>
          <a:xfrm>
            <a:off x="7795617" y="4904065"/>
            <a:ext cx="1394579" cy="5360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1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가중 평균(Weighted avg)</a:t>
            </a:r>
            <a:endParaRPr b="0" i="0" sz="1300" u="none" cap="none" strike="noStrike"/>
          </a:p>
        </p:txBody>
      </p:sp>
      <p:sp>
        <p:nvSpPr>
          <p:cNvPr id="177" name="Google Shape;177;p6"/>
          <p:cNvSpPr/>
          <p:nvPr/>
        </p:nvSpPr>
        <p:spPr>
          <a:xfrm>
            <a:off x="9616678" y="4904065"/>
            <a:ext cx="676989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1.00</a:t>
            </a:r>
            <a:endParaRPr b="0" i="0" sz="1300" u="none" cap="none" strike="noStrike"/>
          </a:p>
        </p:txBody>
      </p:sp>
      <p:sp>
        <p:nvSpPr>
          <p:cNvPr id="178" name="Google Shape;178;p6"/>
          <p:cNvSpPr/>
          <p:nvPr/>
        </p:nvSpPr>
        <p:spPr>
          <a:xfrm>
            <a:off x="10720149" y="4904065"/>
            <a:ext cx="640437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1.00</a:t>
            </a:r>
            <a:endParaRPr b="0" i="0" sz="1300" u="none" cap="none" strike="noStrike"/>
          </a:p>
        </p:txBody>
      </p:sp>
      <p:sp>
        <p:nvSpPr>
          <p:cNvPr id="179" name="Google Shape;179;p6"/>
          <p:cNvSpPr/>
          <p:nvPr/>
        </p:nvSpPr>
        <p:spPr>
          <a:xfrm>
            <a:off x="11787068" y="4904065"/>
            <a:ext cx="716756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1.00</a:t>
            </a:r>
            <a:endParaRPr b="0" i="0" sz="1300" u="none" cap="none" strike="noStrike"/>
          </a:p>
        </p:txBody>
      </p:sp>
      <p:sp>
        <p:nvSpPr>
          <p:cNvPr id="180" name="Google Shape;180;p6"/>
          <p:cNvSpPr/>
          <p:nvPr/>
        </p:nvSpPr>
        <p:spPr>
          <a:xfrm>
            <a:off x="12930307" y="4904065"/>
            <a:ext cx="652939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4</a:t>
            </a:r>
            <a:endParaRPr b="0" i="0" sz="1300" u="none" cap="none" strike="noStrike"/>
          </a:p>
        </p:txBody>
      </p:sp>
      <p:sp>
        <p:nvSpPr>
          <p:cNvPr id="181" name="Google Shape;181;p6"/>
          <p:cNvSpPr/>
          <p:nvPr/>
        </p:nvSpPr>
        <p:spPr>
          <a:xfrm>
            <a:off x="837724" y="6152674"/>
            <a:ext cx="12954952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Char char="•"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고객 발화만 추출하여 감정 분석 모델(ELECTRA)에 입력한 결과, 4건의 예시 문장에 대해 모두 정확하게 예측</a:t>
            </a:r>
            <a:endParaRPr b="0" i="0" sz="1600" u="none" cap="none" strike="noStrike"/>
          </a:p>
        </p:txBody>
      </p:sp>
      <p:sp>
        <p:nvSpPr>
          <p:cNvPr id="182" name="Google Shape;182;p6"/>
          <p:cNvSpPr/>
          <p:nvPr/>
        </p:nvSpPr>
        <p:spPr>
          <a:xfrm>
            <a:off x="837724" y="6560939"/>
            <a:ext cx="12954952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Char char="•"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정량 평가 결과, Precision, Recall, F1 Score 모두 1.00으로 이상적인 성능을 기록</a:t>
            </a:r>
            <a:endParaRPr b="0" i="0" sz="1600" u="none" cap="none" strike="noStrike"/>
          </a:p>
        </p:txBody>
      </p:sp>
      <p:sp>
        <p:nvSpPr>
          <p:cNvPr id="183" name="Google Shape;183;p6"/>
          <p:cNvSpPr/>
          <p:nvPr/>
        </p:nvSpPr>
        <p:spPr>
          <a:xfrm>
            <a:off x="837724" y="6969204"/>
            <a:ext cx="12954952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Char char="•"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특히 불만/불만 아님 간의 구분이 명확한 사례에서는 모델이 안정적으로 작동함을 확인할 수 있음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7"/>
          <p:cNvSpPr/>
          <p:nvPr/>
        </p:nvSpPr>
        <p:spPr>
          <a:xfrm>
            <a:off x="837724" y="882491"/>
            <a:ext cx="7337584" cy="6159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74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3850"/>
              <a:buFont typeface="Nunito SemiBold"/>
              <a:buNone/>
            </a:pPr>
            <a:r>
              <a:rPr b="1" i="0" lang="en-US" sz="38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성능 평가 결과 - 키워드 추출 정확성</a:t>
            </a:r>
            <a:endParaRPr b="0" i="0" sz="3850" u="none" cap="none" strike="noStrike"/>
          </a:p>
        </p:txBody>
      </p:sp>
      <p:pic>
        <p:nvPicPr>
          <p:cNvPr descr="preencoded.png" id="190" name="Google Shape;19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7724" y="2048113"/>
            <a:ext cx="6356628" cy="4084439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7"/>
          <p:cNvSpPr/>
          <p:nvPr/>
        </p:nvSpPr>
        <p:spPr>
          <a:xfrm>
            <a:off x="7712988" y="2048113"/>
            <a:ext cx="6087308" cy="3491627"/>
          </a:xfrm>
          <a:prstGeom prst="roundRect">
            <a:avLst>
              <a:gd fmla="val 8998" name="adj"/>
            </a:avLst>
          </a:prstGeom>
          <a:noFill/>
          <a:ln cap="flat" cmpd="sng" w="95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7"/>
          <p:cNvSpPr/>
          <p:nvPr/>
        </p:nvSpPr>
        <p:spPr>
          <a:xfrm>
            <a:off x="7720608" y="2055733"/>
            <a:ext cx="6072068" cy="534472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7"/>
          <p:cNvSpPr/>
          <p:nvPr/>
        </p:nvSpPr>
        <p:spPr>
          <a:xfrm>
            <a:off x="7930396" y="2188964"/>
            <a:ext cx="184428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</a:pPr>
            <a:r>
              <a:t/>
            </a:r>
            <a:endParaRPr b="0" i="0" sz="1300" u="none" cap="none" strike="noStrike"/>
          </a:p>
        </p:txBody>
      </p:sp>
      <p:sp>
        <p:nvSpPr>
          <p:cNvPr id="194" name="Google Shape;194;p7"/>
          <p:cNvSpPr/>
          <p:nvPr/>
        </p:nvSpPr>
        <p:spPr>
          <a:xfrm>
            <a:off x="8541306" y="2188964"/>
            <a:ext cx="1760577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예측 키워드</a:t>
            </a:r>
            <a:endParaRPr b="0" i="0" sz="1300" u="none" cap="none" strike="noStrike"/>
          </a:p>
        </p:txBody>
      </p:sp>
      <p:sp>
        <p:nvSpPr>
          <p:cNvPr id="195" name="Google Shape;195;p7"/>
          <p:cNvSpPr/>
          <p:nvPr/>
        </p:nvSpPr>
        <p:spPr>
          <a:xfrm>
            <a:off x="10728365" y="2188964"/>
            <a:ext cx="1879044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정답 키워드</a:t>
            </a:r>
            <a:endParaRPr b="0" i="0" sz="1300" u="none" cap="none" strike="noStrike"/>
          </a:p>
        </p:txBody>
      </p:sp>
      <p:sp>
        <p:nvSpPr>
          <p:cNvPr id="196" name="Google Shape;196;p7"/>
          <p:cNvSpPr/>
          <p:nvPr/>
        </p:nvSpPr>
        <p:spPr>
          <a:xfrm>
            <a:off x="13033891" y="2188964"/>
            <a:ext cx="549354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정확도</a:t>
            </a:r>
            <a:endParaRPr b="0" i="0" sz="1300" u="none" cap="none" strike="noStrike"/>
          </a:p>
        </p:txBody>
      </p:sp>
      <p:sp>
        <p:nvSpPr>
          <p:cNvPr id="197" name="Google Shape;197;p7"/>
          <p:cNvSpPr/>
          <p:nvPr/>
        </p:nvSpPr>
        <p:spPr>
          <a:xfrm>
            <a:off x="7720608" y="2590205"/>
            <a:ext cx="6072068" cy="802481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7"/>
          <p:cNvSpPr/>
          <p:nvPr/>
        </p:nvSpPr>
        <p:spPr>
          <a:xfrm>
            <a:off x="7930396" y="2723436"/>
            <a:ext cx="184428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1</a:t>
            </a:r>
            <a:endParaRPr b="0" i="0" sz="1300" u="none" cap="none" strike="noStrike"/>
          </a:p>
        </p:txBody>
      </p:sp>
      <p:sp>
        <p:nvSpPr>
          <p:cNvPr id="199" name="Google Shape;199;p7"/>
          <p:cNvSpPr/>
          <p:nvPr/>
        </p:nvSpPr>
        <p:spPr>
          <a:xfrm>
            <a:off x="8541306" y="2723436"/>
            <a:ext cx="1760577" cy="5360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번거롭다, 복잡하다, 해지, 유심</a:t>
            </a:r>
            <a:endParaRPr b="0" i="0" sz="1300" u="none" cap="none" strike="noStrike"/>
          </a:p>
        </p:txBody>
      </p:sp>
      <p:sp>
        <p:nvSpPr>
          <p:cNvPr id="200" name="Google Shape;200;p7"/>
          <p:cNvSpPr/>
          <p:nvPr/>
        </p:nvSpPr>
        <p:spPr>
          <a:xfrm>
            <a:off x="10728365" y="2723436"/>
            <a:ext cx="1879044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해지, 유심, 불편, 복잡, 빨리</a:t>
            </a:r>
            <a:endParaRPr b="0" i="0" sz="1300" u="none" cap="none" strike="noStrike"/>
          </a:p>
        </p:txBody>
      </p:sp>
      <p:sp>
        <p:nvSpPr>
          <p:cNvPr id="201" name="Google Shape;201;p7"/>
          <p:cNvSpPr/>
          <p:nvPr/>
        </p:nvSpPr>
        <p:spPr>
          <a:xfrm>
            <a:off x="13033891" y="2723436"/>
            <a:ext cx="549354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60%</a:t>
            </a:r>
            <a:endParaRPr b="0" i="0" sz="1300" u="none" cap="none" strike="noStrike"/>
          </a:p>
        </p:txBody>
      </p:sp>
      <p:sp>
        <p:nvSpPr>
          <p:cNvPr id="202" name="Google Shape;202;p7"/>
          <p:cNvSpPr/>
          <p:nvPr/>
        </p:nvSpPr>
        <p:spPr>
          <a:xfrm>
            <a:off x="7720608" y="3392686"/>
            <a:ext cx="6072068" cy="802481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7"/>
          <p:cNvSpPr/>
          <p:nvPr/>
        </p:nvSpPr>
        <p:spPr>
          <a:xfrm>
            <a:off x="7930396" y="3525917"/>
            <a:ext cx="184428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2</a:t>
            </a:r>
            <a:endParaRPr b="0" i="0" sz="1300" u="none" cap="none" strike="noStrike"/>
          </a:p>
        </p:txBody>
      </p:sp>
      <p:sp>
        <p:nvSpPr>
          <p:cNvPr id="204" name="Google Shape;204;p7"/>
          <p:cNvSpPr/>
          <p:nvPr/>
        </p:nvSpPr>
        <p:spPr>
          <a:xfrm>
            <a:off x="8541306" y="3525917"/>
            <a:ext cx="1760577" cy="5360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할인, 인터넷, 모바일, 얼마나, 결합</a:t>
            </a:r>
            <a:endParaRPr b="0" i="0" sz="1300" u="none" cap="none" strike="noStrike"/>
          </a:p>
        </p:txBody>
      </p:sp>
      <p:sp>
        <p:nvSpPr>
          <p:cNvPr id="205" name="Google Shape;205;p7"/>
          <p:cNvSpPr/>
          <p:nvPr/>
        </p:nvSpPr>
        <p:spPr>
          <a:xfrm>
            <a:off x="10728365" y="3525917"/>
            <a:ext cx="1879044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결합, 할인, 모바일, 인터넷</a:t>
            </a:r>
            <a:endParaRPr b="0" i="0" sz="1300" u="none" cap="none" strike="noStrike"/>
          </a:p>
        </p:txBody>
      </p:sp>
      <p:sp>
        <p:nvSpPr>
          <p:cNvPr id="206" name="Google Shape;206;p7"/>
          <p:cNvSpPr/>
          <p:nvPr/>
        </p:nvSpPr>
        <p:spPr>
          <a:xfrm>
            <a:off x="13033891" y="3525917"/>
            <a:ext cx="549354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1</a:t>
            </a:r>
            <a:r>
              <a:rPr lang="en-US" sz="13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0</a:t>
            </a: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0%</a:t>
            </a:r>
            <a:endParaRPr b="0" i="0" sz="1300" u="none" cap="none" strike="noStrike"/>
          </a:p>
        </p:txBody>
      </p:sp>
      <p:sp>
        <p:nvSpPr>
          <p:cNvPr id="207" name="Google Shape;207;p7"/>
          <p:cNvSpPr/>
          <p:nvPr/>
        </p:nvSpPr>
        <p:spPr>
          <a:xfrm>
            <a:off x="7720608" y="4195167"/>
            <a:ext cx="6072068" cy="802481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7"/>
          <p:cNvSpPr/>
          <p:nvPr/>
        </p:nvSpPr>
        <p:spPr>
          <a:xfrm>
            <a:off x="7930396" y="4328398"/>
            <a:ext cx="184428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3</a:t>
            </a:r>
            <a:endParaRPr b="0" i="0" sz="1300" u="none" cap="none" strike="noStrike"/>
          </a:p>
        </p:txBody>
      </p:sp>
      <p:sp>
        <p:nvSpPr>
          <p:cNvPr id="209" name="Google Shape;209;p7"/>
          <p:cNvSpPr/>
          <p:nvPr/>
        </p:nvSpPr>
        <p:spPr>
          <a:xfrm>
            <a:off x="8541306" y="4328398"/>
            <a:ext cx="1760577" cy="5360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결제, 짜증나다, 갑자기, 소액, 설명</a:t>
            </a:r>
            <a:endParaRPr b="0" i="0" sz="1300" u="none" cap="none" strike="noStrike"/>
          </a:p>
        </p:txBody>
      </p:sp>
      <p:sp>
        <p:nvSpPr>
          <p:cNvPr id="210" name="Google Shape;210;p7"/>
          <p:cNvSpPr/>
          <p:nvPr/>
        </p:nvSpPr>
        <p:spPr>
          <a:xfrm>
            <a:off x="10728365" y="4328398"/>
            <a:ext cx="1879044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소액결제, 짜증, 불편, 설명</a:t>
            </a:r>
            <a:endParaRPr b="0" i="0" sz="1300" u="none" cap="none" strike="noStrike"/>
          </a:p>
        </p:txBody>
      </p:sp>
      <p:sp>
        <p:nvSpPr>
          <p:cNvPr id="211" name="Google Shape;211;p7"/>
          <p:cNvSpPr/>
          <p:nvPr/>
        </p:nvSpPr>
        <p:spPr>
          <a:xfrm>
            <a:off x="13033891" y="4328398"/>
            <a:ext cx="549354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lang="en-US" sz="13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75%</a:t>
            </a:r>
            <a:endParaRPr b="0" i="0" sz="1300" u="none" cap="none" strike="noStrike"/>
          </a:p>
        </p:txBody>
      </p:sp>
      <p:sp>
        <p:nvSpPr>
          <p:cNvPr id="212" name="Google Shape;212;p7"/>
          <p:cNvSpPr/>
          <p:nvPr/>
        </p:nvSpPr>
        <p:spPr>
          <a:xfrm>
            <a:off x="7720608" y="4997648"/>
            <a:ext cx="6072068" cy="534472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7"/>
          <p:cNvSpPr/>
          <p:nvPr/>
        </p:nvSpPr>
        <p:spPr>
          <a:xfrm>
            <a:off x="7930396" y="5130879"/>
            <a:ext cx="184428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</a:pPr>
            <a:r>
              <a:t/>
            </a:r>
            <a:endParaRPr b="0" i="0" sz="1300" u="none" cap="none" strike="noStrike"/>
          </a:p>
        </p:txBody>
      </p:sp>
      <p:sp>
        <p:nvSpPr>
          <p:cNvPr id="214" name="Google Shape;214;p7"/>
          <p:cNvSpPr/>
          <p:nvPr/>
        </p:nvSpPr>
        <p:spPr>
          <a:xfrm>
            <a:off x="8541306" y="5130879"/>
            <a:ext cx="1760577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</a:pPr>
            <a:r>
              <a:t/>
            </a:r>
            <a:endParaRPr b="0" i="0" sz="1300" u="none" cap="none" strike="noStrike"/>
          </a:p>
        </p:txBody>
      </p:sp>
      <p:sp>
        <p:nvSpPr>
          <p:cNvPr id="215" name="Google Shape;215;p7"/>
          <p:cNvSpPr/>
          <p:nvPr/>
        </p:nvSpPr>
        <p:spPr>
          <a:xfrm>
            <a:off x="10728365" y="5130879"/>
            <a:ext cx="1879044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1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전체 평균 정확도</a:t>
            </a:r>
            <a:endParaRPr b="0" i="0" sz="1300" u="none" cap="none" strike="noStrike"/>
          </a:p>
        </p:txBody>
      </p:sp>
      <p:sp>
        <p:nvSpPr>
          <p:cNvPr id="216" name="Google Shape;216;p7"/>
          <p:cNvSpPr/>
          <p:nvPr/>
        </p:nvSpPr>
        <p:spPr>
          <a:xfrm>
            <a:off x="13033891" y="5130879"/>
            <a:ext cx="549354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1" lang="en-US" sz="13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78%</a:t>
            </a:r>
            <a:endParaRPr b="0" i="0" sz="1300" u="none" cap="none" strike="noStrike"/>
          </a:p>
        </p:txBody>
      </p:sp>
      <p:sp>
        <p:nvSpPr>
          <p:cNvPr id="217" name="Google Shape;217;p7"/>
          <p:cNvSpPr/>
          <p:nvPr/>
        </p:nvSpPr>
        <p:spPr>
          <a:xfrm>
            <a:off x="837724" y="6603802"/>
            <a:ext cx="12954952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Char char="•"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총 3개의 고객 상담 문장을 대상으로 키워드 추출 정확도를 평가한 결과, KeyBERT 기반 키워드 추출 모델은 Top-5 기준 평균 </a:t>
            </a:r>
            <a:r>
              <a:rPr lang="en-US" sz="1600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78%</a:t>
            </a: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의 정확도</a:t>
            </a:r>
            <a:endParaRPr b="0" i="0" sz="1600" u="none" cap="none" strike="noStrike"/>
          </a:p>
        </p:txBody>
      </p:sp>
      <p:sp>
        <p:nvSpPr>
          <p:cNvPr id="218" name="Google Shape;218;p7"/>
          <p:cNvSpPr/>
          <p:nvPr/>
        </p:nvSpPr>
        <p:spPr>
          <a:xfrm>
            <a:off x="837724" y="7012067"/>
            <a:ext cx="12954952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Char char="•"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“결합 할인”, “소액결제”, “유심 해지”와 같은 주요 개념에 대해서는 모델이 의미 중심의 키워드를 안정적으로 추출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8"/>
          <p:cNvSpPr/>
          <p:nvPr/>
        </p:nvSpPr>
        <p:spPr>
          <a:xfrm>
            <a:off x="837724" y="819983"/>
            <a:ext cx="5847636" cy="6159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74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3850"/>
              <a:buFont typeface="Nunito SemiBold"/>
              <a:buNone/>
            </a:pPr>
            <a:r>
              <a:rPr b="1" i="0" lang="en-US" sz="38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성능 평가 결과 - 처리 효율성</a:t>
            </a:r>
            <a:endParaRPr b="0" i="0" sz="3850" u="none" cap="none" strike="noStrike"/>
          </a:p>
        </p:txBody>
      </p:sp>
      <p:pic>
        <p:nvPicPr>
          <p:cNvPr descr="preencoded.png" id="225" name="Google Shape;22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7724" y="1985605"/>
            <a:ext cx="6221968" cy="379737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eencoded.png" id="226" name="Google Shape;226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78328" y="1985605"/>
            <a:ext cx="6221968" cy="3801189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8"/>
          <p:cNvSpPr/>
          <p:nvPr/>
        </p:nvSpPr>
        <p:spPr>
          <a:xfrm>
            <a:off x="837724" y="6258044"/>
            <a:ext cx="12954952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Char char="•"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분석 단계는 비동기(async) 처리 방식으로 구현되어, 동시 요청 처리 시 병목 없이 안정적으로 작동함</a:t>
            </a:r>
            <a:endParaRPr b="0" i="0" sz="1600" u="none" cap="none" strike="noStrike"/>
          </a:p>
        </p:txBody>
      </p:sp>
      <p:sp>
        <p:nvSpPr>
          <p:cNvPr id="228" name="Google Shape;228;p8"/>
          <p:cNvSpPr/>
          <p:nvPr/>
        </p:nvSpPr>
        <p:spPr>
          <a:xfrm>
            <a:off x="837724" y="6666309"/>
            <a:ext cx="12954952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Char char="•"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감정 분석 및 키워드 추출 단계에서 처리 시간이 기존 대비 약 40~50% 단축됨</a:t>
            </a:r>
            <a:endParaRPr b="0" i="0" sz="1600" u="none" cap="none" strike="noStrike"/>
          </a:p>
        </p:txBody>
      </p:sp>
      <p:sp>
        <p:nvSpPr>
          <p:cNvPr id="229" name="Google Shape;229;p8"/>
          <p:cNvSpPr/>
          <p:nvPr/>
        </p:nvSpPr>
        <p:spPr>
          <a:xfrm>
            <a:off x="837724" y="7074575"/>
            <a:ext cx="12954952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Char char="•"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실시간 대응이 가능한 수준의 경량화된 분석 구조를 구축함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9"/>
          <p:cNvSpPr/>
          <p:nvPr/>
        </p:nvSpPr>
        <p:spPr>
          <a:xfrm>
            <a:off x="837724" y="914519"/>
            <a:ext cx="4928354" cy="6159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974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3850"/>
              <a:buFont typeface="Nunito SemiBold"/>
              <a:buNone/>
            </a:pPr>
            <a:r>
              <a:rPr b="1" i="0" lang="en-US" sz="3850" u="none" cap="none" strike="noStrike">
                <a:solidFill>
                  <a:srgbClr val="00002E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성능 평가 결과 - 안정성</a:t>
            </a:r>
            <a:endParaRPr b="0" i="0" sz="3850" u="none" cap="none" strike="noStrike"/>
          </a:p>
        </p:txBody>
      </p:sp>
      <p:pic>
        <p:nvPicPr>
          <p:cNvPr descr="preencoded.png" id="236" name="Google Shape;236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7724" y="2080141"/>
            <a:ext cx="6087308" cy="3611999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9"/>
          <p:cNvSpPr/>
          <p:nvPr/>
        </p:nvSpPr>
        <p:spPr>
          <a:xfrm>
            <a:off x="7443668" y="2080141"/>
            <a:ext cx="6356628" cy="2546747"/>
          </a:xfrm>
          <a:prstGeom prst="roundRect">
            <a:avLst>
              <a:gd fmla="val 12337" name="adj"/>
            </a:avLst>
          </a:prstGeom>
          <a:noFill/>
          <a:ln cap="flat" cmpd="sng" w="95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9"/>
          <p:cNvSpPr/>
          <p:nvPr/>
        </p:nvSpPr>
        <p:spPr>
          <a:xfrm>
            <a:off x="7451288" y="2087761"/>
            <a:ext cx="6341388" cy="534472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9"/>
          <p:cNvSpPr/>
          <p:nvPr/>
        </p:nvSpPr>
        <p:spPr>
          <a:xfrm>
            <a:off x="7660838" y="2220992"/>
            <a:ext cx="1193006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상황</a:t>
            </a:r>
            <a:endParaRPr b="0" i="0" sz="1300" u="none" cap="none" strike="noStrike"/>
          </a:p>
        </p:txBody>
      </p:sp>
      <p:sp>
        <p:nvSpPr>
          <p:cNvPr id="240" name="Google Shape;240;p9"/>
          <p:cNvSpPr/>
          <p:nvPr/>
        </p:nvSpPr>
        <p:spPr>
          <a:xfrm>
            <a:off x="9280327" y="2220992"/>
            <a:ext cx="1903333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DLQ 생성 전</a:t>
            </a:r>
            <a:endParaRPr b="0" i="0" sz="1300" u="none" cap="none" strike="noStrike"/>
          </a:p>
        </p:txBody>
      </p:sp>
      <p:sp>
        <p:nvSpPr>
          <p:cNvPr id="241" name="Google Shape;241;p9"/>
          <p:cNvSpPr/>
          <p:nvPr/>
        </p:nvSpPr>
        <p:spPr>
          <a:xfrm>
            <a:off x="11610142" y="2220992"/>
            <a:ext cx="1973104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DLQ 생성 후</a:t>
            </a:r>
            <a:endParaRPr b="0" i="0" sz="1300" u="none" cap="none" strike="noStrike"/>
          </a:p>
        </p:txBody>
      </p:sp>
      <p:sp>
        <p:nvSpPr>
          <p:cNvPr id="242" name="Google Shape;242;p9"/>
          <p:cNvSpPr/>
          <p:nvPr/>
        </p:nvSpPr>
        <p:spPr>
          <a:xfrm>
            <a:off x="7451288" y="2622233"/>
            <a:ext cx="6341388" cy="928092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9"/>
          <p:cNvSpPr/>
          <p:nvPr/>
        </p:nvSpPr>
        <p:spPr>
          <a:xfrm>
            <a:off x="7660838" y="2755463"/>
            <a:ext cx="1193006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메시지 처리 실패</a:t>
            </a:r>
            <a:endParaRPr b="0" i="0" sz="1300" u="none" cap="none" strike="noStrike"/>
          </a:p>
        </p:txBody>
      </p:sp>
      <p:sp>
        <p:nvSpPr>
          <p:cNvPr id="244" name="Google Shape;244;p9"/>
          <p:cNvSpPr/>
          <p:nvPr/>
        </p:nvSpPr>
        <p:spPr>
          <a:xfrm>
            <a:off x="9280327" y="2755463"/>
            <a:ext cx="1903333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메시지 소실, 복구 불가</a:t>
            </a:r>
            <a:endParaRPr b="0" i="0" sz="1300" u="none" cap="none" strike="noStrike"/>
          </a:p>
        </p:txBody>
      </p:sp>
      <p:sp>
        <p:nvSpPr>
          <p:cNvPr id="245" name="Google Shape;245;p9"/>
          <p:cNvSpPr/>
          <p:nvPr/>
        </p:nvSpPr>
        <p:spPr>
          <a:xfrm>
            <a:off x="11610142" y="2755463"/>
            <a:ext cx="1973104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실패 메시지 저장 </a:t>
            </a:r>
            <a:endParaRPr b="0" i="0" sz="1300" u="none" cap="none" strike="noStrike"/>
          </a:p>
        </p:txBody>
      </p:sp>
      <p:sp>
        <p:nvSpPr>
          <p:cNvPr id="246" name="Google Shape;246;p9"/>
          <p:cNvSpPr/>
          <p:nvPr/>
        </p:nvSpPr>
        <p:spPr>
          <a:xfrm>
            <a:off x="11610142" y="3149084"/>
            <a:ext cx="1973104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→ 재처리 가능</a:t>
            </a:r>
            <a:endParaRPr b="0" i="0" sz="1300" u="none" cap="none" strike="noStrike"/>
          </a:p>
        </p:txBody>
      </p:sp>
      <p:sp>
        <p:nvSpPr>
          <p:cNvPr id="247" name="Google Shape;247;p9"/>
          <p:cNvSpPr/>
          <p:nvPr/>
        </p:nvSpPr>
        <p:spPr>
          <a:xfrm>
            <a:off x="7451288" y="3550325"/>
            <a:ext cx="6341388" cy="534472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9"/>
          <p:cNvSpPr/>
          <p:nvPr/>
        </p:nvSpPr>
        <p:spPr>
          <a:xfrm>
            <a:off x="7660838" y="3683556"/>
            <a:ext cx="1193006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일시적 장애</a:t>
            </a:r>
            <a:endParaRPr b="0" i="0" sz="1300" u="none" cap="none" strike="noStrike"/>
          </a:p>
        </p:txBody>
      </p:sp>
      <p:sp>
        <p:nvSpPr>
          <p:cNvPr id="249" name="Google Shape;249;p9"/>
          <p:cNvSpPr/>
          <p:nvPr/>
        </p:nvSpPr>
        <p:spPr>
          <a:xfrm>
            <a:off x="9280327" y="3683556"/>
            <a:ext cx="1903333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손실 발생</a:t>
            </a:r>
            <a:endParaRPr b="0" i="0" sz="1300" u="none" cap="none" strike="noStrike"/>
          </a:p>
        </p:txBody>
      </p:sp>
      <p:sp>
        <p:nvSpPr>
          <p:cNvPr id="250" name="Google Shape;250;p9"/>
          <p:cNvSpPr/>
          <p:nvPr/>
        </p:nvSpPr>
        <p:spPr>
          <a:xfrm>
            <a:off x="11610142" y="3683556"/>
            <a:ext cx="1973104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문제 해결 후 복구 가능</a:t>
            </a:r>
            <a:endParaRPr b="0" i="0" sz="1300" u="none" cap="none" strike="noStrike"/>
          </a:p>
        </p:txBody>
      </p:sp>
      <p:sp>
        <p:nvSpPr>
          <p:cNvPr id="251" name="Google Shape;251;p9"/>
          <p:cNvSpPr/>
          <p:nvPr/>
        </p:nvSpPr>
        <p:spPr>
          <a:xfrm>
            <a:off x="7451288" y="4084796"/>
            <a:ext cx="6341388" cy="534472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9"/>
          <p:cNvSpPr/>
          <p:nvPr/>
        </p:nvSpPr>
        <p:spPr>
          <a:xfrm>
            <a:off x="7660838" y="4218027"/>
            <a:ext cx="1193006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디버깅</a:t>
            </a:r>
            <a:endParaRPr b="0" i="0" sz="1300" u="none" cap="none" strike="noStrike"/>
          </a:p>
        </p:txBody>
      </p:sp>
      <p:sp>
        <p:nvSpPr>
          <p:cNvPr id="253" name="Google Shape;253;p9"/>
          <p:cNvSpPr/>
          <p:nvPr/>
        </p:nvSpPr>
        <p:spPr>
          <a:xfrm>
            <a:off x="9280327" y="4218027"/>
            <a:ext cx="1903333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실패 원인 추적 어려움</a:t>
            </a:r>
            <a:endParaRPr b="0" i="0" sz="1300" u="none" cap="none" strike="noStrike"/>
          </a:p>
        </p:txBody>
      </p:sp>
      <p:sp>
        <p:nvSpPr>
          <p:cNvPr id="254" name="Google Shape;254;p9"/>
          <p:cNvSpPr/>
          <p:nvPr/>
        </p:nvSpPr>
        <p:spPr>
          <a:xfrm>
            <a:off x="11610142" y="4218027"/>
            <a:ext cx="1973104" cy="2680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300"/>
              <a:buFont typeface="PT Sans"/>
              <a:buNone/>
            </a:pPr>
            <a:r>
              <a:rPr b="0" i="0" lang="en-US" sz="13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실패 로그 기록 가능 (ex. S3)</a:t>
            </a:r>
            <a:endParaRPr b="0" i="0" sz="1300" u="none" cap="none" strike="noStrike"/>
          </a:p>
        </p:txBody>
      </p:sp>
      <p:sp>
        <p:nvSpPr>
          <p:cNvPr id="255" name="Google Shape;255;p9"/>
          <p:cNvSpPr/>
          <p:nvPr/>
        </p:nvSpPr>
        <p:spPr>
          <a:xfrm>
            <a:off x="837724" y="6163389"/>
            <a:ext cx="12954952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Char char="•"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DLQ(Dead Letter Queue) 도입으로 저장 누락률 25.2% → 0%로 감소하며, 파이프라인의 안정성과 복구 가능성 향상</a:t>
            </a:r>
            <a:endParaRPr b="0" i="0" sz="1600" u="none" cap="none" strike="noStrike"/>
          </a:p>
        </p:txBody>
      </p:sp>
      <p:sp>
        <p:nvSpPr>
          <p:cNvPr id="256" name="Google Shape;256;p9"/>
          <p:cNvSpPr/>
          <p:nvPr/>
        </p:nvSpPr>
        <p:spPr>
          <a:xfrm>
            <a:off x="837724" y="6571655"/>
            <a:ext cx="12954952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Char char="•"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처리 실패 메시지도 로그 기반으로 안정적 보관(S3), 추후 재처리 및 원인 분석 가능</a:t>
            </a:r>
            <a:endParaRPr b="0" i="0" sz="1600" u="none" cap="none" strike="noStrike"/>
          </a:p>
        </p:txBody>
      </p:sp>
      <p:sp>
        <p:nvSpPr>
          <p:cNvPr id="257" name="Google Shape;257;p9"/>
          <p:cNvSpPr/>
          <p:nvPr/>
        </p:nvSpPr>
        <p:spPr>
          <a:xfrm>
            <a:off x="837724" y="6979920"/>
            <a:ext cx="12954952" cy="335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00002E"/>
              </a:buClr>
              <a:buSzPts val="1600"/>
              <a:buFont typeface="PT Sans"/>
              <a:buChar char="•"/>
            </a:pPr>
            <a:r>
              <a:rPr b="0" i="0" lang="en-US" sz="1600" u="none" cap="none" strike="noStrike">
                <a:solidFill>
                  <a:srgbClr val="00002E"/>
                </a:solidFill>
                <a:latin typeface="PT Sans"/>
                <a:ea typeface="PT Sans"/>
                <a:cs typeface="PT Sans"/>
                <a:sym typeface="PT Sans"/>
              </a:rPr>
              <a:t>전체 데이터 흐름에서 장애 대응력 및 서비스 신뢰도를 확보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2025-06-19T07:32:29Z</dcterms:created>
</cp:coreProperties>
</file>